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 id="2147483742" r:id="rId4"/>
  </p:sldMasterIdLst>
  <p:notesMasterIdLst>
    <p:notesMasterId r:id="rId41"/>
  </p:notesMasterIdLst>
  <p:sldIdLst>
    <p:sldId id="256" r:id="rId5"/>
    <p:sldId id="257" r:id="rId6"/>
    <p:sldId id="258" r:id="rId7"/>
    <p:sldId id="259" r:id="rId8"/>
    <p:sldId id="260"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9144000" cy="5143500" type="screen16x9"/>
  <p:notesSz cx="6858000" cy="9144000"/>
  <p:embeddedFontLst>
    <p:embeddedFont>
      <p:font typeface="Anton" pitchFamily="2" charset="0"/>
      <p:regular r:id="rId42"/>
    </p:embeddedFont>
    <p:embeddedFont>
      <p:font typeface="DM Sans" pitchFamily="2" charset="0"/>
      <p:regular r:id="rId43"/>
      <p:bold r:id="rId44"/>
      <p:italic r:id="rId45"/>
      <p:boldItalic r:id="rId46"/>
    </p:embeddedFont>
    <p:embeddedFont>
      <p:font typeface="Helvetica Neue" panose="020B0604020202020204" charset="0"/>
      <p:regular r:id="rId47"/>
      <p:bold r:id="rId48"/>
      <p:italic r:id="rId49"/>
      <p:boldItalic r:id="rId50"/>
    </p:embeddedFont>
    <p:embeddedFont>
      <p:font typeface="Helvetica Neue Light"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206" y="10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67f3579e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05406917f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305406917f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305406917f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305406917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326ede673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326ede6730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26ede673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326ede6730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Multer necesita que el campo “file” del uploader debe mantenerse para que pueda recibirlo correctamente.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20789ff30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20789ff3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20789ff30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20789ff30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0789ff30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20789ff300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0789ff30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220789ff30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(Ignorar si en versiones más nuevas no aplica). El nombre de la carpeta layouts y el archivo main.handlebars deben respetar ese nombre para que el motor de plantillas reconozca correctamente el marco inicial.</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2: Cuida muy bien dejar los archivos en el nivel indicado, de otra manera no se leerá correctamente. Haz énfasis a los chicos de la importancia del nombre de los archivos, carpetas, y el nivel de cada uno.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20789ff30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20789ff30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Puedes mencionar alguna herramienta de autocompletado para hbs para Visual Studio Code. Revisa cuáles sirven mejor para tu clase y compártelas con tus alumnos.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NOTA 2: Menciona que </a:t>
            </a:r>
            <a:r>
              <a:rPr lang="es" b="1">
                <a:solidFill>
                  <a:schemeClr val="dk1"/>
                </a:solidFill>
              </a:rPr>
              <a:t>body</a:t>
            </a:r>
            <a:r>
              <a:rPr lang="es">
                <a:solidFill>
                  <a:schemeClr val="dk1"/>
                </a:solidFill>
              </a:rPr>
              <a:t> es la única etiqueta en handlebars que utiliza la triple llave {{{}}} el resto siempre son dos {{}}</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20789ff30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20789ff30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20789ff300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20789ff3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0789ff30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20789ff30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20789ff30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20789ff30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0789ff30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0789ff30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20789ff30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20789ff300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20789ff30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220789ff300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0789ff30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20789ff300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20789ff300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220789ff300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20789ff30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220789ff30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0789ff3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0789ff3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20789ff30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20789ff30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20789ff300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20789ff30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20789ff30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20789ff30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20789ff30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20789ff300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0789ff30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0789ff300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Recuerda que, según el tiempo con el que cuentes, puedes considerar hacer un all hands en lugar de una actividad de clase.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0b44b0dae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05406917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0540691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05406917f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05406917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 olvides poner a nivel general el app.use(express.json()) para recibir body. Aquí puedes comenzar a mencionar a los chicos que estamos utilizando mucho el </a:t>
            </a:r>
            <a:r>
              <a:rPr lang="es" b="1"/>
              <a:t>app.use</a:t>
            </a:r>
            <a:r>
              <a:rPr lang="es"/>
              <a:t>, ya lo usamos en </a:t>
            </a:r>
            <a:endParaRPr/>
          </a:p>
          <a:p>
            <a:pPr marL="0" lvl="0" indent="0" algn="l" rtl="0">
              <a:spcBef>
                <a:spcPts val="0"/>
              </a:spcBef>
              <a:spcAft>
                <a:spcPts val="0"/>
              </a:spcAft>
              <a:buNone/>
            </a:pPr>
            <a:endParaRPr/>
          </a:p>
          <a:p>
            <a:pPr marL="0" lvl="0" indent="0" algn="l" rtl="0">
              <a:spcBef>
                <a:spcPts val="0"/>
              </a:spcBef>
              <a:spcAft>
                <a:spcPts val="0"/>
              </a:spcAft>
              <a:buNone/>
            </a:pPr>
            <a:r>
              <a:rPr lang="es"/>
              <a:t>app.use(express.json())</a:t>
            </a:r>
            <a:endParaRPr/>
          </a:p>
          <a:p>
            <a:pPr marL="0" lvl="0" indent="0" algn="l" rtl="0">
              <a:spcBef>
                <a:spcPts val="0"/>
              </a:spcBef>
              <a:spcAft>
                <a:spcPts val="0"/>
              </a:spcAft>
              <a:buNone/>
            </a:pPr>
            <a:r>
              <a:rPr lang="es"/>
              <a:t>app.use(express.urlencoded({extended:true})</a:t>
            </a:r>
            <a:endParaRPr/>
          </a:p>
          <a:p>
            <a:pPr marL="0" lvl="0" indent="0" algn="l" rtl="0">
              <a:spcBef>
                <a:spcPts val="0"/>
              </a:spcBef>
              <a:spcAft>
                <a:spcPts val="0"/>
              </a:spcAft>
              <a:buNone/>
            </a:pPr>
            <a:r>
              <a:rPr lang="es"/>
              <a:t>app.use(‘/api/users’,usersRouter)</a:t>
            </a:r>
            <a:endParaRPr/>
          </a:p>
          <a:p>
            <a:pPr marL="0" lvl="0" indent="0" algn="l" rtl="0">
              <a:spcBef>
                <a:spcPts val="0"/>
              </a:spcBef>
              <a:spcAft>
                <a:spcPts val="0"/>
              </a:spcAft>
              <a:buNone/>
            </a:pPr>
            <a:r>
              <a:rPr lang="es"/>
              <a:t>app.use(‘/api/pets’,petsRouter)</a:t>
            </a:r>
            <a:endParaRPr/>
          </a:p>
          <a:p>
            <a:pPr marL="0" lvl="0" indent="0" algn="l" rtl="0">
              <a:spcBef>
                <a:spcPts val="0"/>
              </a:spcBef>
              <a:spcAft>
                <a:spcPts val="0"/>
              </a:spcAft>
              <a:buNone/>
            </a:pPr>
            <a:endParaRPr/>
          </a:p>
          <a:p>
            <a:pPr marL="0" lvl="0" indent="0" algn="l" rtl="0">
              <a:spcBef>
                <a:spcPts val="0"/>
              </a:spcBef>
              <a:spcAft>
                <a:spcPts val="0"/>
              </a:spcAft>
              <a:buNone/>
            </a:pPr>
            <a:r>
              <a:rPr lang="es"/>
              <a:t>Hacer énfasis en esto, te permitirá abordar de mejor manera los middlewares que vienen más adelante en esta clase.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2cac04149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32cac0414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05406917f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305406917f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05406917f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0540691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48"/>
        <p:cNvGrpSpPr/>
        <p:nvPr/>
      </p:nvGrpSpPr>
      <p:grpSpPr>
        <a:xfrm>
          <a:off x="0" y="0"/>
          <a:ext cx="0" cy="0"/>
          <a:chOff x="0" y="0"/>
          <a:chExt cx="0" cy="0"/>
        </a:xfrm>
      </p:grpSpPr>
      <p:sp>
        <p:nvSpPr>
          <p:cNvPr id="249" name="Google Shape;249;p7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0" name="Google Shape;250;p7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1" name="Google Shape;251;p7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5" name="Google Shape;25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56"/>
        <p:cNvGrpSpPr/>
        <p:nvPr/>
      </p:nvGrpSpPr>
      <p:grpSpPr>
        <a:xfrm>
          <a:off x="0" y="0"/>
          <a:ext cx="0" cy="0"/>
          <a:chOff x="0" y="0"/>
          <a:chExt cx="0" cy="0"/>
        </a:xfrm>
      </p:grpSpPr>
      <p:sp>
        <p:nvSpPr>
          <p:cNvPr id="257" name="Google Shape;25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9" name="Google Shape;25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p8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68"/>
        <p:cNvGrpSpPr/>
        <p:nvPr/>
      </p:nvGrpSpPr>
      <p:grpSpPr>
        <a:xfrm>
          <a:off x="0" y="0"/>
          <a:ext cx="0" cy="0"/>
          <a:chOff x="0" y="0"/>
          <a:chExt cx="0" cy="0"/>
        </a:xfrm>
      </p:grpSpPr>
      <p:sp>
        <p:nvSpPr>
          <p:cNvPr id="269" name="Google Shape;269;p8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0" name="Google Shape;270;p8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71" name="Google Shape;271;p8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74"/>
        <p:cNvGrpSpPr/>
        <p:nvPr/>
      </p:nvGrpSpPr>
      <p:grpSpPr>
        <a:xfrm>
          <a:off x="0" y="0"/>
          <a:ext cx="0" cy="0"/>
          <a:chOff x="0" y="0"/>
          <a:chExt cx="0" cy="0"/>
        </a:xfrm>
      </p:grpSpPr>
      <p:pic>
        <p:nvPicPr>
          <p:cNvPr id="275" name="Google Shape;275;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9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7"/>
        <p:cNvGrpSpPr/>
        <p:nvPr/>
      </p:nvGrpSpPr>
      <p:grpSpPr>
        <a:xfrm>
          <a:off x="0" y="0"/>
          <a:ext cx="0" cy="0"/>
          <a:chOff x="0" y="0"/>
          <a:chExt cx="0" cy="0"/>
        </a:xfrm>
      </p:grpSpPr>
      <p:pic>
        <p:nvPicPr>
          <p:cNvPr id="288" name="Google Shape;288;p9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91"/>
        <p:cNvGrpSpPr/>
        <p:nvPr/>
      </p:nvGrpSpPr>
      <p:grpSpPr>
        <a:xfrm>
          <a:off x="0" y="0"/>
          <a:ext cx="0" cy="0"/>
          <a:chOff x="0" y="0"/>
          <a:chExt cx="0" cy="0"/>
        </a:xfrm>
      </p:grpSpPr>
      <p:pic>
        <p:nvPicPr>
          <p:cNvPr id="292" name="Google Shape;292;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3"/>
        <p:cNvGrpSpPr/>
        <p:nvPr/>
      </p:nvGrpSpPr>
      <p:grpSpPr>
        <a:xfrm>
          <a:off x="0" y="0"/>
          <a:ext cx="0" cy="0"/>
          <a:chOff x="0" y="0"/>
          <a:chExt cx="0" cy="0"/>
        </a:xfrm>
      </p:grpSpPr>
      <p:sp>
        <p:nvSpPr>
          <p:cNvPr id="294" name="Google Shape;294;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5" name="Google Shape;295;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6" name="Google Shape;296;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97"/>
        <p:cNvGrpSpPr/>
        <p:nvPr/>
      </p:nvGrpSpPr>
      <p:grpSpPr>
        <a:xfrm>
          <a:off x="0" y="0"/>
          <a:ext cx="0" cy="0"/>
          <a:chOff x="0" y="0"/>
          <a:chExt cx="0" cy="0"/>
        </a:xfrm>
      </p:grpSpPr>
      <p:pic>
        <p:nvPicPr>
          <p:cNvPr id="298" name="Google Shape;298;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theme" Target="../theme/theme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3"/>
        <p:cNvGrpSpPr/>
        <p:nvPr/>
      </p:nvGrpSpPr>
      <p:grpSpPr>
        <a:xfrm>
          <a:off x="0" y="0"/>
          <a:ext cx="0" cy="0"/>
          <a:chOff x="0" y="0"/>
          <a:chExt cx="0" cy="0"/>
        </a:xfrm>
      </p:grpSpPr>
      <p:sp>
        <p:nvSpPr>
          <p:cNvPr id="224" name="Google Shape;224;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5" name="Google Shape;225;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6" name="Google Shape;226;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64"/>
        <p:cNvGrpSpPr/>
        <p:nvPr/>
      </p:nvGrpSpPr>
      <p:grpSpPr>
        <a:xfrm>
          <a:off x="0" y="0"/>
          <a:ext cx="0" cy="0"/>
          <a:chOff x="0" y="0"/>
          <a:chExt cx="0" cy="0"/>
        </a:xfrm>
      </p:grpSpPr>
      <p:sp>
        <p:nvSpPr>
          <p:cNvPr id="265" name="Google Shape;265;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66" name="Google Shape;266;p8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67" name="Google Shape;267;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4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11.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96"/>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Motores de Plantillas y Routers en Express</a:t>
            </a:r>
            <a:endParaRPr sz="4000" b="1" i="0" u="none" strike="noStrike" cap="none">
              <a:solidFill>
                <a:srgbClr val="EAFF6A"/>
              </a:solidFill>
              <a:latin typeface="DM Sans"/>
              <a:ea typeface="DM Sans"/>
              <a:cs typeface="DM Sans"/>
              <a:sym typeface="DM Sans"/>
            </a:endParaRPr>
          </a:p>
        </p:txBody>
      </p:sp>
      <p:sp>
        <p:nvSpPr>
          <p:cNvPr id="304" name="Google Shape;304;p9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a:solidFill>
                  <a:schemeClr val="lt1"/>
                </a:solidFill>
                <a:latin typeface="DM Sans"/>
                <a:ea typeface="DM Sans"/>
                <a:cs typeface="DM Sans"/>
                <a:sym typeface="DM Sans"/>
              </a:rPr>
              <a:t>Unidad 05. </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09"/>
          <p:cNvSpPr txBox="1"/>
          <p:nvPr/>
        </p:nvSpPr>
        <p:spPr>
          <a:xfrm>
            <a:off x="457725" y="911175"/>
            <a:ext cx="5041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3. Utilizar uploader</a:t>
            </a:r>
            <a:endParaRPr sz="4000" b="1" i="0" u="none" strike="noStrike" cap="none">
              <a:solidFill>
                <a:schemeClr val="dk1"/>
              </a:solidFill>
              <a:latin typeface="DM Sans"/>
              <a:ea typeface="DM Sans"/>
              <a:cs typeface="DM Sans"/>
              <a:sym typeface="DM Sans"/>
            </a:endParaRPr>
          </a:p>
        </p:txBody>
      </p:sp>
      <p:sp>
        <p:nvSpPr>
          <p:cNvPr id="425" name="Google Shape;425;p109"/>
          <p:cNvSpPr txBox="1"/>
          <p:nvPr/>
        </p:nvSpPr>
        <p:spPr>
          <a:xfrm>
            <a:off x="457725" y="1703725"/>
            <a:ext cx="79110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nuestro uploader está listo para utilizarse, podemos importarlo en el router que necesitemos y colocarlo en la ruta donde lo necesitemos, recuerda que, al ser un middleware, éste va enmedio de la ruta y de la función callback (req,res).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Podemos utilizar el uploader de dos formas principalmente: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uploader.single(‘nombre del campo’): permitirá subir un único archivo, su resultado estará en </a:t>
            </a:r>
            <a:r>
              <a:rPr lang="es" sz="1350" b="1">
                <a:latin typeface="DM Sans"/>
                <a:ea typeface="DM Sans"/>
                <a:cs typeface="DM Sans"/>
                <a:sym typeface="DM Sans"/>
              </a:rPr>
              <a:t>req.file</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uploader.array(‘nombre de campos’): permitirá subir múltiples archivos, su resultado estará en </a:t>
            </a:r>
            <a:r>
              <a:rPr lang="es" sz="1350" b="1">
                <a:latin typeface="DM Sans"/>
                <a:ea typeface="DM Sans"/>
                <a:cs typeface="DM Sans"/>
                <a:sym typeface="DM Sans"/>
              </a:rPr>
              <a:t>req.files</a:t>
            </a:r>
            <a:endParaRPr sz="1350">
              <a:latin typeface="DM Sans"/>
              <a:ea typeface="DM Sans"/>
              <a:cs typeface="DM Sans"/>
              <a:sym typeface="DM Sans"/>
            </a:endParaRPr>
          </a:p>
        </p:txBody>
      </p:sp>
      <p:pic>
        <p:nvPicPr>
          <p:cNvPr id="426" name="Google Shape;426;p109"/>
          <p:cNvPicPr preferRelativeResize="0"/>
          <p:nvPr/>
        </p:nvPicPr>
        <p:blipFill>
          <a:blip r:embed="rId3">
            <a:alphaModFix/>
          </a:blip>
          <a:stretch>
            <a:fillRect/>
          </a:stretch>
        </p:blipFill>
        <p:spPr>
          <a:xfrm>
            <a:off x="2175888" y="2524150"/>
            <a:ext cx="4792225" cy="23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110"/>
          <p:cNvPicPr preferRelativeResize="0"/>
          <p:nvPr/>
        </p:nvPicPr>
        <p:blipFill>
          <a:blip r:embed="rId3">
            <a:alphaModFix/>
          </a:blip>
          <a:stretch>
            <a:fillRect/>
          </a:stretch>
        </p:blipFill>
        <p:spPr>
          <a:xfrm>
            <a:off x="1526411" y="1291450"/>
            <a:ext cx="6091175" cy="3614999"/>
          </a:xfrm>
          <a:prstGeom prst="rect">
            <a:avLst/>
          </a:prstGeom>
          <a:noFill/>
          <a:ln>
            <a:noFill/>
          </a:ln>
        </p:spPr>
      </p:pic>
      <p:sp>
        <p:nvSpPr>
          <p:cNvPr id="432" name="Google Shape;432;p110"/>
          <p:cNvSpPr txBox="1"/>
          <p:nvPr/>
        </p:nvSpPr>
        <p:spPr>
          <a:xfrm>
            <a:off x="1118926" y="95650"/>
            <a:ext cx="71781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500" b="1">
                <a:solidFill>
                  <a:schemeClr val="lt1"/>
                </a:solidFill>
                <a:latin typeface="DM Sans"/>
                <a:ea typeface="DM Sans"/>
                <a:cs typeface="DM Sans"/>
                <a:sym typeface="DM Sans"/>
              </a:rPr>
              <a:t>Ejemplo implementación MULTER a partir de su uploader</a:t>
            </a:r>
            <a:endParaRPr sz="3500" b="1">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111"/>
          <p:cNvGrpSpPr/>
          <p:nvPr/>
        </p:nvGrpSpPr>
        <p:grpSpPr>
          <a:xfrm>
            <a:off x="4202556" y="994173"/>
            <a:ext cx="738900" cy="738900"/>
            <a:chOff x="974706" y="2467173"/>
            <a:chExt cx="738900" cy="738900"/>
          </a:xfrm>
        </p:grpSpPr>
        <p:sp>
          <p:nvSpPr>
            <p:cNvPr id="438" name="Google Shape;438;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40" name="Google Shape;440;p111"/>
          <p:cNvSpPr txBox="1"/>
          <p:nvPr/>
        </p:nvSpPr>
        <p:spPr>
          <a:xfrm>
            <a:off x="1414750" y="18013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Express + multer</a:t>
            </a:r>
            <a:endParaRPr sz="4000" b="1" i="0" u="none" strike="noStrike" cap="none">
              <a:solidFill>
                <a:schemeClr val="dk1"/>
              </a:solidFill>
              <a:highlight>
                <a:srgbClr val="EAFF6A"/>
              </a:highlight>
              <a:latin typeface="DM Sans"/>
              <a:ea typeface="DM Sans"/>
              <a:cs typeface="DM Sans"/>
              <a:sym typeface="DM Sans"/>
            </a:endParaRPr>
          </a:p>
        </p:txBody>
      </p:sp>
      <p:sp>
        <p:nvSpPr>
          <p:cNvPr id="441" name="Google Shape;441;p111"/>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
        <p:nvSpPr>
          <p:cNvPr id="442" name="Google Shape;442;p111"/>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Configuraremos el formulario previo para poder cargar una imagen</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47" name="Google Shape;447;p112"/>
          <p:cNvGrpSpPr/>
          <p:nvPr/>
        </p:nvGrpSpPr>
        <p:grpSpPr>
          <a:xfrm>
            <a:off x="457347" y="468298"/>
            <a:ext cx="431074" cy="431074"/>
            <a:chOff x="974706" y="2467173"/>
            <a:chExt cx="738900" cy="738900"/>
          </a:xfrm>
        </p:grpSpPr>
        <p:sp>
          <p:nvSpPr>
            <p:cNvPr id="448" name="Google Shape;448;p112"/>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9" name="Google Shape;449;p11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50" name="Google Shape;450;p112"/>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Express + multer</a:t>
            </a:r>
            <a:endParaRPr sz="4000" b="1" i="0" u="none" strike="noStrike" cap="none">
              <a:solidFill>
                <a:schemeClr val="dk1"/>
              </a:solidFill>
              <a:latin typeface="DM Sans"/>
              <a:ea typeface="DM Sans"/>
              <a:cs typeface="DM Sans"/>
              <a:sym typeface="DM Sans"/>
            </a:endParaRPr>
          </a:p>
        </p:txBody>
      </p:sp>
      <p:pic>
        <p:nvPicPr>
          <p:cNvPr id="451" name="Google Shape;451;p11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52" name="Google Shape;452;p112"/>
          <p:cNvSpPr txBox="1"/>
          <p:nvPr/>
        </p:nvSpPr>
        <p:spPr>
          <a:xfrm>
            <a:off x="549625" y="1820650"/>
            <a:ext cx="7261800" cy="233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Basado en el formulario para ingresar una mascota al sistema:</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lvl="0" indent="-314325" algn="l" rtl="0">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Configurar el formulario para añadir un campo input type=”file” name “file” para que la mascota a agregar pueda tener una “imagen representativa”.</a:t>
            </a:r>
            <a:endParaRPr sz="1150">
              <a:latin typeface="DM Sans"/>
              <a:ea typeface="DM Sans"/>
              <a:cs typeface="DM Sans"/>
              <a:sym typeface="DM Sans"/>
            </a:endParaRPr>
          </a:p>
          <a:p>
            <a:pPr marL="457200" lvl="0" indent="-314325" algn="l" rtl="0">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El nombre del archivo guardado se formará con el nombre original anteponiéndole un timestamp (Date.now()) seguido con un guión. Ej: 1610894554093-clase1.zip.</a:t>
            </a:r>
            <a:endParaRPr sz="130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Corroborar que la imagen se guarde correctamente. Guardar la ruta del archivo guardado en un campo “thumbnail”.</a:t>
            </a:r>
            <a:endParaRPr sz="1300">
              <a:solidFill>
                <a:schemeClr val="dk1"/>
              </a:solidFill>
              <a:highlight>
                <a:schemeClr val="lt1"/>
              </a:highlight>
              <a:latin typeface="DM Sans"/>
              <a:ea typeface="DM Sans"/>
              <a:cs typeface="DM Sans"/>
              <a:sym typeface="DM Sans"/>
            </a:endParaRPr>
          </a:p>
        </p:txBody>
      </p:sp>
      <p:sp>
        <p:nvSpPr>
          <p:cNvPr id="453" name="Google Shape;453;p11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3"/>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459" name="Google Shape;459;p113"/>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114"/>
          <p:cNvPicPr preferRelativeResize="0"/>
          <p:nvPr/>
        </p:nvPicPr>
        <p:blipFill>
          <a:blip r:embed="rId3">
            <a:alphaModFix/>
          </a:blip>
          <a:stretch>
            <a:fillRect/>
          </a:stretch>
        </p:blipFill>
        <p:spPr>
          <a:xfrm>
            <a:off x="1000925" y="1469050"/>
            <a:ext cx="7469050" cy="3171775"/>
          </a:xfrm>
          <a:prstGeom prst="rect">
            <a:avLst/>
          </a:prstGeom>
          <a:noFill/>
          <a:ln>
            <a:noFill/>
          </a:ln>
        </p:spPr>
      </p:pic>
      <p:sp>
        <p:nvSpPr>
          <p:cNvPr id="465" name="Google Shape;465;p114"/>
          <p:cNvSpPr txBox="1"/>
          <p:nvPr/>
        </p:nvSpPr>
        <p:spPr>
          <a:xfrm>
            <a:off x="670750" y="179025"/>
            <a:ext cx="8129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500" b="1">
                <a:solidFill>
                  <a:schemeClr val="lt1"/>
                </a:solidFill>
                <a:latin typeface="DM Sans"/>
                <a:ea typeface="DM Sans"/>
                <a:cs typeface="DM Sans"/>
                <a:sym typeface="DM Sans"/>
              </a:rPr>
              <a:t>Ejemplo de una plantilla de </a:t>
            </a:r>
            <a:endParaRPr sz="3500" b="1">
              <a:solidFill>
                <a:schemeClr val="lt1"/>
              </a:solidFill>
              <a:latin typeface="DM Sans"/>
              <a:ea typeface="DM Sans"/>
              <a:cs typeface="DM Sans"/>
              <a:sym typeface="DM Sans"/>
            </a:endParaRPr>
          </a:p>
          <a:p>
            <a:pPr marL="0" lvl="0" indent="0" algn="ctr" rtl="0">
              <a:spcBef>
                <a:spcPts val="0"/>
              </a:spcBef>
              <a:spcAft>
                <a:spcPts val="0"/>
              </a:spcAft>
              <a:buNone/>
            </a:pPr>
            <a:r>
              <a:rPr lang="es" sz="3500" b="1">
                <a:solidFill>
                  <a:schemeClr val="lt1"/>
                </a:solidFill>
                <a:latin typeface="DM Sans"/>
                <a:ea typeface="DM Sans"/>
                <a:cs typeface="DM Sans"/>
                <a:sym typeface="DM Sans"/>
              </a:rPr>
              <a:t>carrito de compra </a:t>
            </a:r>
            <a:endParaRPr sz="3500" b="1">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15"/>
          <p:cNvSpPr txBox="1"/>
          <p:nvPr/>
        </p:nvSpPr>
        <p:spPr>
          <a:xfrm>
            <a:off x="1070100" y="1925250"/>
            <a:ext cx="70038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Instalación y configuración de Handlebars en Express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16"/>
          <p:cNvSpPr txBox="1"/>
          <p:nvPr/>
        </p:nvSpPr>
        <p:spPr>
          <a:xfrm>
            <a:off x="935250" y="911175"/>
            <a:ext cx="5433000" cy="10158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90000"/>
              </a:lnSpc>
              <a:spcBef>
                <a:spcPts val="0"/>
              </a:spcBef>
              <a:spcAft>
                <a:spcPts val="0"/>
              </a:spcAft>
              <a:buClr>
                <a:schemeClr val="dk1"/>
              </a:buClr>
              <a:buSzPts val="3000"/>
              <a:buFont typeface="DM Sans"/>
              <a:buAutoNum type="arabicPeriod"/>
            </a:pPr>
            <a:r>
              <a:rPr lang="es" sz="3000" b="1">
                <a:solidFill>
                  <a:schemeClr val="dk1"/>
                </a:solidFill>
                <a:latin typeface="DM Sans"/>
                <a:ea typeface="DM Sans"/>
                <a:cs typeface="DM Sans"/>
                <a:sym typeface="DM Sans"/>
              </a:rPr>
              <a:t>Tener listo tu proyecto express</a:t>
            </a:r>
            <a:endParaRPr sz="3000" b="1" i="0" u="none" strike="noStrike" cap="none">
              <a:solidFill>
                <a:schemeClr val="dk1"/>
              </a:solidFill>
              <a:latin typeface="DM Sans"/>
              <a:ea typeface="DM Sans"/>
              <a:cs typeface="DM Sans"/>
              <a:sym typeface="DM Sans"/>
            </a:endParaRPr>
          </a:p>
        </p:txBody>
      </p:sp>
      <p:sp>
        <p:nvSpPr>
          <p:cNvPr id="476" name="Google Shape;476;p116"/>
          <p:cNvSpPr txBox="1"/>
          <p:nvPr/>
        </p:nvSpPr>
        <p:spPr>
          <a:xfrm>
            <a:off x="457725" y="20085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Antes de pensar en Handlebars tenemos que comenzar a plantear nuestro proyecto de Express. Debemos pensar en la estructura de nuestras carpetas y en dónde colocaremos las plantillas.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¿Será mi aplicación completamente hecha de plantillas, o generaré una plantilla para casos especiales? </a:t>
            </a:r>
            <a:r>
              <a:rPr lang="es" sz="1350">
                <a:highlight>
                  <a:srgbClr val="EAFF6A"/>
                </a:highlight>
                <a:latin typeface="DM Sans"/>
                <a:ea typeface="DM Sans"/>
                <a:cs typeface="DM Sans"/>
                <a:sym typeface="DM Sans"/>
              </a:rPr>
              <a:t>En este curso trabajaremos sobre un proyecto pensado </a:t>
            </a:r>
            <a:r>
              <a:rPr lang="es" sz="1350">
                <a:latin typeface="DM Sans"/>
                <a:ea typeface="DM Sans"/>
                <a:cs typeface="DM Sans"/>
                <a:sym typeface="DM Sans"/>
              </a:rPr>
              <a:t>completamente en plantillas.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estructura inicial deberá ser como lo indica la imagen</a:t>
            </a:r>
            <a:endParaRPr sz="1350">
              <a:latin typeface="DM Sans"/>
              <a:ea typeface="DM Sans"/>
              <a:cs typeface="DM Sans"/>
              <a:sym typeface="DM Sans"/>
            </a:endParaRPr>
          </a:p>
        </p:txBody>
      </p:sp>
      <p:pic>
        <p:nvPicPr>
          <p:cNvPr id="477" name="Google Shape;477;p116"/>
          <p:cNvPicPr preferRelativeResize="0"/>
          <p:nvPr/>
        </p:nvPicPr>
        <p:blipFill>
          <a:blip r:embed="rId3">
            <a:alphaModFix/>
          </a:blip>
          <a:stretch>
            <a:fillRect/>
          </a:stretch>
        </p:blipFill>
        <p:spPr>
          <a:xfrm>
            <a:off x="6175475" y="1573375"/>
            <a:ext cx="1962150" cy="2943225"/>
          </a:xfrm>
          <a:prstGeom prst="rect">
            <a:avLst/>
          </a:prstGeom>
          <a:noFill/>
          <a:ln>
            <a:noFill/>
          </a:ln>
        </p:spPr>
      </p:pic>
      <p:grpSp>
        <p:nvGrpSpPr>
          <p:cNvPr id="478" name="Google Shape;478;p116"/>
          <p:cNvGrpSpPr/>
          <p:nvPr/>
        </p:nvGrpSpPr>
        <p:grpSpPr>
          <a:xfrm>
            <a:off x="457718" y="468299"/>
            <a:ext cx="431074" cy="431074"/>
            <a:chOff x="7605951" y="217673"/>
            <a:chExt cx="738900" cy="738900"/>
          </a:xfrm>
        </p:grpSpPr>
        <p:sp>
          <p:nvSpPr>
            <p:cNvPr id="479" name="Google Shape;479;p11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11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81" name="Google Shape;481;p116"/>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17"/>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17"/>
          <p:cNvSpPr txBox="1"/>
          <p:nvPr/>
        </p:nvSpPr>
        <p:spPr>
          <a:xfrm>
            <a:off x="3123700" y="775350"/>
            <a:ext cx="5389800" cy="10158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90000"/>
              </a:lnSpc>
              <a:spcBef>
                <a:spcPts val="0"/>
              </a:spcBef>
              <a:spcAft>
                <a:spcPts val="0"/>
              </a:spcAft>
              <a:buClr>
                <a:schemeClr val="dk1"/>
              </a:buClr>
              <a:buSzPts val="3000"/>
              <a:buFont typeface="DM Sans"/>
              <a:buAutoNum type="arabicPeriod" startAt="2"/>
            </a:pPr>
            <a:r>
              <a:rPr lang="es" sz="3000" b="1">
                <a:solidFill>
                  <a:schemeClr val="dk1"/>
                </a:solidFill>
                <a:latin typeface="DM Sans"/>
                <a:ea typeface="DM Sans"/>
                <a:cs typeface="DM Sans"/>
                <a:sym typeface="DM Sans"/>
              </a:rPr>
              <a:t>Agregamos una carpeta Views</a:t>
            </a:r>
            <a:endParaRPr sz="3000" b="1" i="0" u="none" strike="noStrike" cap="none">
              <a:solidFill>
                <a:schemeClr val="dk1"/>
              </a:solidFill>
              <a:latin typeface="DM Sans"/>
              <a:ea typeface="DM Sans"/>
              <a:cs typeface="DM Sans"/>
              <a:sym typeface="DM Sans"/>
            </a:endParaRPr>
          </a:p>
        </p:txBody>
      </p:sp>
      <p:sp>
        <p:nvSpPr>
          <p:cNvPr id="488" name="Google Shape;488;p117"/>
          <p:cNvSpPr txBox="1"/>
          <p:nvPr/>
        </p:nvSpPr>
        <p:spPr>
          <a:xfrm>
            <a:off x="3149025" y="1877263"/>
            <a:ext cx="49872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esta carpeta agregaremos todas las plantillas que queramos utilizar, podemos entender entonces que aquí colocaremos las páginas a utilizar en el proyecto.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Sin embargo, necesitamos un marco inicial para colocar las plantillas, para ello utilizaremos un “layout”. Crearemos una carpeta layouts dentro de views, y dentro colocaremos un “main.handlebars”, haciendo referencia a que ese es el marco principal.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Luego, fuera de layouts,  pero dentro de views, agregaremos un index (página inicial)</a:t>
            </a:r>
            <a:endParaRPr sz="1350">
              <a:latin typeface="DM Sans"/>
              <a:ea typeface="DM Sans"/>
              <a:cs typeface="DM Sans"/>
              <a:sym typeface="DM Sans"/>
            </a:endParaRPr>
          </a:p>
        </p:txBody>
      </p:sp>
      <p:pic>
        <p:nvPicPr>
          <p:cNvPr id="489" name="Google Shape;489;p117"/>
          <p:cNvPicPr preferRelativeResize="0"/>
          <p:nvPr/>
        </p:nvPicPr>
        <p:blipFill>
          <a:blip r:embed="rId3">
            <a:alphaModFix/>
          </a:blip>
          <a:stretch>
            <a:fillRect/>
          </a:stretch>
        </p:blipFill>
        <p:spPr>
          <a:xfrm>
            <a:off x="930550" y="1153237"/>
            <a:ext cx="1905525" cy="3618665"/>
          </a:xfrm>
          <a:prstGeom prst="rect">
            <a:avLst/>
          </a:prstGeom>
          <a:noFill/>
          <a:ln>
            <a:noFill/>
          </a:ln>
        </p:spPr>
      </p:pic>
      <p:grpSp>
        <p:nvGrpSpPr>
          <p:cNvPr id="490" name="Google Shape;490;p117"/>
          <p:cNvGrpSpPr/>
          <p:nvPr/>
        </p:nvGrpSpPr>
        <p:grpSpPr>
          <a:xfrm>
            <a:off x="457343" y="468286"/>
            <a:ext cx="431074" cy="431074"/>
            <a:chOff x="7605951" y="217673"/>
            <a:chExt cx="738900" cy="738900"/>
          </a:xfrm>
        </p:grpSpPr>
        <p:sp>
          <p:nvSpPr>
            <p:cNvPr id="491" name="Google Shape;491;p117"/>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1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93" name="Google Shape;493;p117"/>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8"/>
          <p:cNvSpPr/>
          <p:nvPr/>
        </p:nvSpPr>
        <p:spPr>
          <a:xfrm>
            <a:off x="647400" y="1381825"/>
            <a:ext cx="7849200" cy="3244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8"/>
          <p:cNvSpPr txBox="1"/>
          <p:nvPr/>
        </p:nvSpPr>
        <p:spPr>
          <a:xfrm>
            <a:off x="1070100" y="803175"/>
            <a:ext cx="7462800" cy="600300"/>
          </a:xfrm>
          <a:prstGeom prst="rect">
            <a:avLst/>
          </a:prstGeom>
          <a:noFill/>
          <a:ln>
            <a:noFill/>
          </a:ln>
        </p:spPr>
        <p:txBody>
          <a:bodyPr spcFirstLastPara="1" wrap="square" lIns="91425" tIns="91425" rIns="91425" bIns="91425" anchor="t" anchorCtr="0">
            <a:spAutoFit/>
          </a:bodyPr>
          <a:lstStyle/>
          <a:p>
            <a:pPr marL="457200" lvl="0" indent="-419100" algn="l" rtl="0">
              <a:lnSpc>
                <a:spcPct val="90000"/>
              </a:lnSpc>
              <a:spcBef>
                <a:spcPts val="0"/>
              </a:spcBef>
              <a:spcAft>
                <a:spcPts val="0"/>
              </a:spcAft>
              <a:buClr>
                <a:schemeClr val="lt1"/>
              </a:buClr>
              <a:buSzPts val="3000"/>
              <a:buFont typeface="DM Sans"/>
              <a:buAutoNum type="arabicPeriod" startAt="3"/>
            </a:pPr>
            <a:r>
              <a:rPr lang="es" sz="3000" b="1">
                <a:solidFill>
                  <a:schemeClr val="lt1"/>
                </a:solidFill>
                <a:latin typeface="DM Sans"/>
                <a:ea typeface="DM Sans"/>
                <a:cs typeface="DM Sans"/>
                <a:sym typeface="DM Sans"/>
              </a:rPr>
              <a:t>Configurar main.handlebars</a:t>
            </a:r>
            <a:endParaRPr sz="3000" b="1">
              <a:solidFill>
                <a:schemeClr val="lt1"/>
              </a:solidFill>
              <a:latin typeface="DM Sans"/>
              <a:ea typeface="DM Sans"/>
              <a:cs typeface="DM Sans"/>
              <a:sym typeface="DM Sans"/>
            </a:endParaRPr>
          </a:p>
        </p:txBody>
      </p:sp>
      <p:pic>
        <p:nvPicPr>
          <p:cNvPr id="500" name="Google Shape;500;p118"/>
          <p:cNvPicPr preferRelativeResize="0"/>
          <p:nvPr/>
        </p:nvPicPr>
        <p:blipFill>
          <a:blip r:embed="rId3">
            <a:alphaModFix/>
          </a:blip>
          <a:stretch>
            <a:fillRect/>
          </a:stretch>
        </p:blipFill>
        <p:spPr>
          <a:xfrm>
            <a:off x="765600" y="1528825"/>
            <a:ext cx="5008224" cy="2757750"/>
          </a:xfrm>
          <a:prstGeom prst="rect">
            <a:avLst/>
          </a:prstGeom>
          <a:noFill/>
          <a:ln>
            <a:noFill/>
          </a:ln>
        </p:spPr>
      </p:pic>
      <p:sp>
        <p:nvSpPr>
          <p:cNvPr id="501" name="Google Shape;501;p118"/>
          <p:cNvSpPr txBox="1"/>
          <p:nvPr/>
        </p:nvSpPr>
        <p:spPr>
          <a:xfrm>
            <a:off x="5852950" y="1761700"/>
            <a:ext cx="25275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latin typeface="DM Sans"/>
                <a:ea typeface="DM Sans"/>
                <a:cs typeface="DM Sans"/>
                <a:sym typeface="DM Sans"/>
              </a:rPr>
              <a:t>Nota que es la estructura de un html cualquiera, sin embargo, esta vez dentro de body colocamos con </a:t>
            </a:r>
            <a:r>
              <a:rPr lang="es" sz="1100" b="1">
                <a:latin typeface="DM Sans"/>
                <a:ea typeface="DM Sans"/>
                <a:cs typeface="DM Sans"/>
                <a:sym typeface="DM Sans"/>
              </a:rPr>
              <a:t>{{{}}} </a:t>
            </a:r>
            <a:r>
              <a:rPr lang="es" sz="1100">
                <a:latin typeface="DM Sans"/>
                <a:ea typeface="DM Sans"/>
                <a:cs typeface="DM Sans"/>
                <a:sym typeface="DM Sans"/>
              </a:rPr>
              <a:t>el nombre body (única vez que encerraremos en tres llaves)</a:t>
            </a:r>
            <a:endParaRPr sz="1100">
              <a:latin typeface="DM Sans"/>
              <a:ea typeface="DM Sans"/>
              <a:cs typeface="DM Sans"/>
              <a:sym typeface="DM Sans"/>
            </a:endParaRPr>
          </a:p>
          <a:p>
            <a:pPr marL="0" lvl="0" indent="0" algn="l" rtl="0">
              <a:spcBef>
                <a:spcPts val="0"/>
              </a:spcBef>
              <a:spcAft>
                <a:spcPts val="0"/>
              </a:spcAft>
              <a:buNone/>
            </a:pPr>
            <a:endParaRPr sz="1100">
              <a:latin typeface="DM Sans"/>
              <a:ea typeface="DM Sans"/>
              <a:cs typeface="DM Sans"/>
              <a:sym typeface="DM Sans"/>
            </a:endParaRPr>
          </a:p>
          <a:p>
            <a:pPr marL="0" lvl="0" indent="0" algn="l" rtl="0">
              <a:spcBef>
                <a:spcPts val="0"/>
              </a:spcBef>
              <a:spcAft>
                <a:spcPts val="0"/>
              </a:spcAft>
              <a:buNone/>
            </a:pPr>
            <a:r>
              <a:rPr lang="es" sz="1100">
                <a:latin typeface="DM Sans"/>
                <a:ea typeface="DM Sans"/>
                <a:cs typeface="DM Sans"/>
                <a:sym typeface="DM Sans"/>
              </a:rPr>
              <a:t>Ahora, cada vista de views que vayamos a renderizar, se renderizará dentro de este body. De esta manera, no tenemos que escribir una estructura html completa por cada vista que queramos trabajar. </a:t>
            </a:r>
            <a:endParaRPr sz="1100">
              <a:latin typeface="DM Sans"/>
              <a:ea typeface="DM Sans"/>
              <a:cs typeface="DM Sans"/>
              <a:sym typeface="DM Sans"/>
            </a:endParaRPr>
          </a:p>
        </p:txBody>
      </p:sp>
      <p:grpSp>
        <p:nvGrpSpPr>
          <p:cNvPr id="502" name="Google Shape;502;p118"/>
          <p:cNvGrpSpPr/>
          <p:nvPr/>
        </p:nvGrpSpPr>
        <p:grpSpPr>
          <a:xfrm>
            <a:off x="457343" y="468286"/>
            <a:ext cx="431074" cy="431074"/>
            <a:chOff x="7605951" y="217673"/>
            <a:chExt cx="738900" cy="738900"/>
          </a:xfrm>
        </p:grpSpPr>
        <p:sp>
          <p:nvSpPr>
            <p:cNvPr id="503" name="Google Shape;503;p118"/>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05" name="Google Shape;505;p118"/>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97"/>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310" name="Google Shape;310;p97"/>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1" name="Google Shape;311;p97"/>
          <p:cNvSpPr txBox="1"/>
          <p:nvPr/>
        </p:nvSpPr>
        <p:spPr>
          <a:xfrm>
            <a:off x="2526086" y="1618613"/>
            <a:ext cx="4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Conocer la implementación Router en Express</a:t>
            </a:r>
            <a:endParaRPr>
              <a:solidFill>
                <a:schemeClr val="lt1"/>
              </a:solidFill>
              <a:latin typeface="DM Sans"/>
              <a:ea typeface="DM Sans"/>
              <a:cs typeface="DM Sans"/>
              <a:sym typeface="DM Sans"/>
            </a:endParaRPr>
          </a:p>
        </p:txBody>
      </p:sp>
      <p:pic>
        <p:nvPicPr>
          <p:cNvPr id="312" name="Google Shape;312;p97"/>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13" name="Google Shape;313;p97"/>
          <p:cNvCxnSpPr>
            <a:endCxn id="312" idx="0"/>
          </p:cNvCxnSpPr>
          <p:nvPr/>
        </p:nvCxnSpPr>
        <p:spPr>
          <a:xfrm rot="5400000">
            <a:off x="2083575" y="2100350"/>
            <a:ext cx="376500" cy="9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14" name="Google Shape;314;p97"/>
          <p:cNvSpPr txBox="1"/>
          <p:nvPr/>
        </p:nvSpPr>
        <p:spPr>
          <a:xfrm>
            <a:off x="2526086" y="2760150"/>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Comprender el uso de Middlewares</a:t>
            </a:r>
            <a:endParaRPr sz="1350">
              <a:solidFill>
                <a:schemeClr val="lt1"/>
              </a:solidFill>
              <a:latin typeface="DM Sans"/>
              <a:ea typeface="DM Sans"/>
              <a:cs typeface="DM Sans"/>
              <a:sym typeface="DM Sans"/>
            </a:endParaRPr>
          </a:p>
        </p:txBody>
      </p:sp>
      <p:pic>
        <p:nvPicPr>
          <p:cNvPr id="315" name="Google Shape;315;p97"/>
          <p:cNvPicPr preferRelativeResize="0"/>
          <p:nvPr/>
        </p:nvPicPr>
        <p:blipFill>
          <a:blip r:embed="rId3">
            <a:alphaModFix/>
          </a:blip>
          <a:stretch>
            <a:fillRect/>
          </a:stretch>
        </p:blipFill>
        <p:spPr>
          <a:xfrm>
            <a:off x="2172438" y="2857875"/>
            <a:ext cx="196975" cy="196975"/>
          </a:xfrm>
          <a:prstGeom prst="rect">
            <a:avLst/>
          </a:prstGeom>
          <a:noFill/>
          <a:ln>
            <a:noFill/>
          </a:ln>
        </p:spPr>
      </p:pic>
      <p:pic>
        <p:nvPicPr>
          <p:cNvPr id="316" name="Google Shape;316;p97"/>
          <p:cNvPicPr preferRelativeResize="0"/>
          <p:nvPr/>
        </p:nvPicPr>
        <p:blipFill>
          <a:blip r:embed="rId3">
            <a:alphaModFix/>
          </a:blip>
          <a:stretch>
            <a:fillRect/>
          </a:stretch>
        </p:blipFill>
        <p:spPr>
          <a:xfrm>
            <a:off x="2172738" y="3459213"/>
            <a:ext cx="196975" cy="196975"/>
          </a:xfrm>
          <a:prstGeom prst="rect">
            <a:avLst/>
          </a:prstGeom>
          <a:noFill/>
          <a:ln>
            <a:noFill/>
          </a:ln>
        </p:spPr>
      </p:pic>
      <p:cxnSp>
        <p:nvCxnSpPr>
          <p:cNvPr id="317" name="Google Shape;317;p97"/>
          <p:cNvCxnSpPr>
            <a:stCxn id="315" idx="2"/>
            <a:endCxn id="316" idx="0"/>
          </p:cNvCxnSpPr>
          <p:nvPr/>
        </p:nvCxnSpPr>
        <p:spPr>
          <a:xfrm rot="-5400000" flipH="1">
            <a:off x="2069025" y="3256750"/>
            <a:ext cx="404400" cy="600"/>
          </a:xfrm>
          <a:prstGeom prst="bentConnector3">
            <a:avLst>
              <a:gd name="adj1" fmla="val 49995"/>
            </a:avLst>
          </a:prstGeom>
          <a:noFill/>
          <a:ln w="9525" cap="flat" cmpd="sng">
            <a:solidFill>
              <a:srgbClr val="EAFF6A"/>
            </a:solidFill>
            <a:prstDash val="solid"/>
            <a:round/>
            <a:headEnd type="none" w="med" len="med"/>
            <a:tailEnd type="none" w="med" len="med"/>
          </a:ln>
        </p:spPr>
      </p:cxnSp>
      <p:sp>
        <p:nvSpPr>
          <p:cNvPr id="318" name="Google Shape;318;p97"/>
          <p:cNvSpPr txBox="1"/>
          <p:nvPr/>
        </p:nvSpPr>
        <p:spPr>
          <a:xfrm>
            <a:off x="2558011" y="336926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Manejar Multer para carga de archivos. </a:t>
            </a:r>
            <a:endParaRPr sz="1350">
              <a:solidFill>
                <a:schemeClr val="lt1"/>
              </a:solidFill>
              <a:latin typeface="DM Sans"/>
              <a:ea typeface="DM Sans"/>
              <a:cs typeface="DM Sans"/>
              <a:sym typeface="DM Sans"/>
            </a:endParaRPr>
          </a:p>
        </p:txBody>
      </p:sp>
      <p:cxnSp>
        <p:nvCxnSpPr>
          <p:cNvPr id="319" name="Google Shape;319;p97"/>
          <p:cNvCxnSpPr/>
          <p:nvPr/>
        </p:nvCxnSpPr>
        <p:spPr>
          <a:xfrm rot="-5400000" flipH="1">
            <a:off x="2052675" y="2658475"/>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320" name="Google Shape;320;p97"/>
          <p:cNvSpPr txBox="1"/>
          <p:nvPr/>
        </p:nvSpPr>
        <p:spPr>
          <a:xfrm>
            <a:off x="2541950" y="2211250"/>
            <a:ext cx="3588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lt1"/>
                </a:solidFill>
              </a:rPr>
              <a:t>Implementar un sistema de recursos estáticos</a:t>
            </a:r>
            <a:endParaRPr sz="13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9"/>
          <p:cNvSpPr/>
          <p:nvPr/>
        </p:nvSpPr>
        <p:spPr>
          <a:xfrm>
            <a:off x="647400" y="1403475"/>
            <a:ext cx="7849200" cy="3222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9"/>
          <p:cNvSpPr txBox="1"/>
          <p:nvPr/>
        </p:nvSpPr>
        <p:spPr>
          <a:xfrm>
            <a:off x="1028400" y="803175"/>
            <a:ext cx="7733100" cy="600300"/>
          </a:xfrm>
          <a:prstGeom prst="rect">
            <a:avLst/>
          </a:prstGeom>
          <a:noFill/>
          <a:ln>
            <a:noFill/>
          </a:ln>
        </p:spPr>
        <p:txBody>
          <a:bodyPr spcFirstLastPara="1" wrap="square" lIns="91425" tIns="91425" rIns="91425" bIns="91425" anchor="t" anchorCtr="0">
            <a:spAutoFit/>
          </a:bodyPr>
          <a:lstStyle/>
          <a:p>
            <a:pPr marL="457200" lvl="0" indent="-419100" algn="l" rtl="0">
              <a:lnSpc>
                <a:spcPct val="90000"/>
              </a:lnSpc>
              <a:spcBef>
                <a:spcPts val="0"/>
              </a:spcBef>
              <a:spcAft>
                <a:spcPts val="0"/>
              </a:spcAft>
              <a:buClr>
                <a:schemeClr val="lt1"/>
              </a:buClr>
              <a:buSzPts val="3000"/>
              <a:buFont typeface="DM Sans"/>
              <a:buAutoNum type="arabicPeriod" startAt="4"/>
            </a:pPr>
            <a:r>
              <a:rPr lang="es" sz="3000" b="1">
                <a:solidFill>
                  <a:schemeClr val="lt1"/>
                </a:solidFill>
                <a:latin typeface="DM Sans"/>
                <a:ea typeface="DM Sans"/>
                <a:cs typeface="DM Sans"/>
                <a:sym typeface="DM Sans"/>
              </a:rPr>
              <a:t>Saludar desde index.handlebars</a:t>
            </a:r>
            <a:endParaRPr sz="3000" b="1">
              <a:solidFill>
                <a:schemeClr val="lt1"/>
              </a:solidFill>
              <a:latin typeface="DM Sans"/>
              <a:ea typeface="DM Sans"/>
              <a:cs typeface="DM Sans"/>
              <a:sym typeface="DM Sans"/>
            </a:endParaRPr>
          </a:p>
        </p:txBody>
      </p:sp>
      <p:sp>
        <p:nvSpPr>
          <p:cNvPr id="512" name="Google Shape;512;p119"/>
          <p:cNvSpPr txBox="1"/>
          <p:nvPr/>
        </p:nvSpPr>
        <p:spPr>
          <a:xfrm>
            <a:off x="827700" y="1609300"/>
            <a:ext cx="75528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Nota que, como la vista index estará dentro del main layout, ya no es necesario crear una página para poder mostrar la vista. </a:t>
            </a:r>
            <a:endParaRPr sz="11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1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Generarmos un saludo, indicando que al entrar a dicha ruta se mostrará el nombre. Nota cómo dejamos </a:t>
            </a:r>
            <a:r>
              <a:rPr lang="es" sz="1150" b="1" i="1">
                <a:solidFill>
                  <a:schemeClr val="dk1"/>
                </a:solidFill>
                <a:latin typeface="DM Sans"/>
                <a:ea typeface="DM Sans"/>
                <a:cs typeface="DM Sans"/>
                <a:sym typeface="DM Sans"/>
              </a:rPr>
              <a:t>name</a:t>
            </a:r>
            <a:r>
              <a:rPr lang="es" sz="1150">
                <a:solidFill>
                  <a:schemeClr val="dk1"/>
                </a:solidFill>
                <a:latin typeface="DM Sans"/>
                <a:ea typeface="DM Sans"/>
                <a:cs typeface="DM Sans"/>
                <a:sym typeface="DM Sans"/>
              </a:rPr>
              <a:t> entre las dos llaves, haciendo referencia a que es una variable reemplazable al momento de hacer el preprocesamiento.</a:t>
            </a:r>
            <a:endParaRPr sz="11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1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150">
                <a:solidFill>
                  <a:schemeClr val="dk1"/>
                </a:solidFill>
                <a:latin typeface="DM Sans"/>
                <a:ea typeface="DM Sans"/>
                <a:cs typeface="DM Sans"/>
                <a:sym typeface="DM Sans"/>
              </a:rPr>
              <a:t>Podemos colocar cuantas variables necesitemos al momento de renderizar. </a:t>
            </a:r>
            <a:endParaRPr sz="1100">
              <a:latin typeface="DM Sans"/>
              <a:ea typeface="DM Sans"/>
              <a:cs typeface="DM Sans"/>
              <a:sym typeface="DM Sans"/>
            </a:endParaRPr>
          </a:p>
        </p:txBody>
      </p:sp>
      <p:pic>
        <p:nvPicPr>
          <p:cNvPr id="513" name="Google Shape;513;p119"/>
          <p:cNvPicPr preferRelativeResize="0"/>
          <p:nvPr/>
        </p:nvPicPr>
        <p:blipFill>
          <a:blip r:embed="rId3">
            <a:alphaModFix/>
          </a:blip>
          <a:stretch>
            <a:fillRect/>
          </a:stretch>
        </p:blipFill>
        <p:spPr>
          <a:xfrm>
            <a:off x="2602925" y="3302975"/>
            <a:ext cx="4002350" cy="1139250"/>
          </a:xfrm>
          <a:prstGeom prst="rect">
            <a:avLst/>
          </a:prstGeom>
          <a:noFill/>
          <a:ln>
            <a:noFill/>
          </a:ln>
        </p:spPr>
      </p:pic>
      <p:grpSp>
        <p:nvGrpSpPr>
          <p:cNvPr id="514" name="Google Shape;514;p119"/>
          <p:cNvGrpSpPr/>
          <p:nvPr/>
        </p:nvGrpSpPr>
        <p:grpSpPr>
          <a:xfrm>
            <a:off x="457343" y="468286"/>
            <a:ext cx="431074" cy="431074"/>
            <a:chOff x="7605951" y="217673"/>
            <a:chExt cx="738900" cy="738900"/>
          </a:xfrm>
        </p:grpSpPr>
        <p:sp>
          <p:nvSpPr>
            <p:cNvPr id="515" name="Google Shape;515;p119"/>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1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7" name="Google Shape;517;p119"/>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20"/>
          <p:cNvSpPr/>
          <p:nvPr/>
        </p:nvSpPr>
        <p:spPr>
          <a:xfrm>
            <a:off x="647400" y="1403475"/>
            <a:ext cx="7849200" cy="3222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20"/>
          <p:cNvSpPr txBox="1"/>
          <p:nvPr/>
        </p:nvSpPr>
        <p:spPr>
          <a:xfrm>
            <a:off x="1028400" y="803175"/>
            <a:ext cx="7733100" cy="600300"/>
          </a:xfrm>
          <a:prstGeom prst="rect">
            <a:avLst/>
          </a:prstGeom>
          <a:noFill/>
          <a:ln>
            <a:noFill/>
          </a:ln>
        </p:spPr>
        <p:txBody>
          <a:bodyPr spcFirstLastPara="1" wrap="square" lIns="91425" tIns="91425" rIns="91425" bIns="91425" anchor="t" anchorCtr="0">
            <a:spAutoFit/>
          </a:bodyPr>
          <a:lstStyle/>
          <a:p>
            <a:pPr marL="457200" lvl="0" indent="-419100" algn="l" rtl="0">
              <a:lnSpc>
                <a:spcPct val="90000"/>
              </a:lnSpc>
              <a:spcBef>
                <a:spcPts val="0"/>
              </a:spcBef>
              <a:spcAft>
                <a:spcPts val="0"/>
              </a:spcAft>
              <a:buClr>
                <a:schemeClr val="lt1"/>
              </a:buClr>
              <a:buSzPts val="3000"/>
              <a:buFont typeface="DM Sans"/>
              <a:buAutoNum type="arabicPeriod" startAt="5"/>
            </a:pPr>
            <a:r>
              <a:rPr lang="es" sz="3000" b="1">
                <a:solidFill>
                  <a:schemeClr val="lt1"/>
                </a:solidFill>
                <a:latin typeface="DM Sans"/>
                <a:ea typeface="DM Sans"/>
                <a:cs typeface="DM Sans"/>
                <a:sym typeface="DM Sans"/>
              </a:rPr>
              <a:t>Instalar el motor de handlebars</a:t>
            </a:r>
            <a:endParaRPr sz="3000" b="1">
              <a:solidFill>
                <a:schemeClr val="lt1"/>
              </a:solidFill>
              <a:latin typeface="DM Sans"/>
              <a:ea typeface="DM Sans"/>
              <a:cs typeface="DM Sans"/>
              <a:sym typeface="DM Sans"/>
            </a:endParaRPr>
          </a:p>
        </p:txBody>
      </p:sp>
      <p:sp>
        <p:nvSpPr>
          <p:cNvPr id="524" name="Google Shape;524;p120"/>
          <p:cNvSpPr txBox="1"/>
          <p:nvPr/>
        </p:nvSpPr>
        <p:spPr>
          <a:xfrm>
            <a:off x="877250" y="1589850"/>
            <a:ext cx="73776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Tenemos la estructura, las plantillas, ¡todo muy bonito! Sin embargo, no hemos configurado nada en el servidor para que realmente podamos leer y trabajar con las plantillas.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Para ello, levantaremos nuestro servidor y configuraremos el motor de plantillas interno, esto lo conseguimos instalando con npm: </a:t>
            </a:r>
            <a:endParaRPr sz="1300">
              <a:latin typeface="DM Sans"/>
              <a:ea typeface="DM Sans"/>
              <a:cs typeface="DM Sans"/>
              <a:sym typeface="DM Sans"/>
            </a:endParaRPr>
          </a:p>
        </p:txBody>
      </p:sp>
      <p:pic>
        <p:nvPicPr>
          <p:cNvPr id="525" name="Google Shape;525;p120"/>
          <p:cNvPicPr preferRelativeResize="0"/>
          <p:nvPr/>
        </p:nvPicPr>
        <p:blipFill>
          <a:blip r:embed="rId3">
            <a:alphaModFix/>
          </a:blip>
          <a:stretch>
            <a:fillRect/>
          </a:stretch>
        </p:blipFill>
        <p:spPr>
          <a:xfrm>
            <a:off x="1677934" y="2991350"/>
            <a:ext cx="5788132" cy="641700"/>
          </a:xfrm>
          <a:prstGeom prst="rect">
            <a:avLst/>
          </a:prstGeom>
          <a:noFill/>
          <a:ln>
            <a:noFill/>
          </a:ln>
        </p:spPr>
      </p:pic>
      <p:grpSp>
        <p:nvGrpSpPr>
          <p:cNvPr id="526" name="Google Shape;526;p120"/>
          <p:cNvGrpSpPr/>
          <p:nvPr/>
        </p:nvGrpSpPr>
        <p:grpSpPr>
          <a:xfrm>
            <a:off x="457343" y="468286"/>
            <a:ext cx="431074" cy="431074"/>
            <a:chOff x="7605951" y="217673"/>
            <a:chExt cx="738900" cy="738900"/>
          </a:xfrm>
        </p:grpSpPr>
        <p:sp>
          <p:nvSpPr>
            <p:cNvPr id="527" name="Google Shape;527;p120"/>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12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29" name="Google Shape;529;p120"/>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21"/>
          <p:cNvSpPr txBox="1"/>
          <p:nvPr/>
        </p:nvSpPr>
        <p:spPr>
          <a:xfrm>
            <a:off x="1028400" y="879375"/>
            <a:ext cx="7733100" cy="1015800"/>
          </a:xfrm>
          <a:prstGeom prst="rect">
            <a:avLst/>
          </a:prstGeom>
          <a:noFill/>
          <a:ln>
            <a:noFill/>
          </a:ln>
        </p:spPr>
        <p:txBody>
          <a:bodyPr spcFirstLastPara="1" wrap="square" lIns="91425" tIns="91425" rIns="91425" bIns="91425" anchor="t" anchorCtr="0">
            <a:spAutoFit/>
          </a:bodyPr>
          <a:lstStyle/>
          <a:p>
            <a:pPr marL="457200" lvl="0" indent="-419100" algn="l" rtl="0">
              <a:lnSpc>
                <a:spcPct val="90000"/>
              </a:lnSpc>
              <a:spcBef>
                <a:spcPts val="0"/>
              </a:spcBef>
              <a:spcAft>
                <a:spcPts val="0"/>
              </a:spcAft>
              <a:buClr>
                <a:schemeClr val="lt1"/>
              </a:buClr>
              <a:buSzPts val="3000"/>
              <a:buFont typeface="DM Sans"/>
              <a:buAutoNum type="arabicPeriod" startAt="6"/>
            </a:pPr>
            <a:r>
              <a:rPr lang="es" sz="3000" b="1">
                <a:solidFill>
                  <a:schemeClr val="lt1"/>
                </a:solidFill>
                <a:latin typeface="DM Sans"/>
                <a:ea typeface="DM Sans"/>
                <a:cs typeface="DM Sans"/>
                <a:sym typeface="DM Sans"/>
              </a:rPr>
              <a:t>Configurando handlebars en nuestro motor express</a:t>
            </a:r>
            <a:endParaRPr sz="3000" b="1">
              <a:solidFill>
                <a:schemeClr val="lt1"/>
              </a:solidFill>
              <a:latin typeface="DM Sans"/>
              <a:ea typeface="DM Sans"/>
              <a:cs typeface="DM Sans"/>
              <a:sym typeface="DM Sans"/>
            </a:endParaRPr>
          </a:p>
        </p:txBody>
      </p:sp>
      <p:pic>
        <p:nvPicPr>
          <p:cNvPr id="535" name="Google Shape;535;p121"/>
          <p:cNvPicPr preferRelativeResize="0"/>
          <p:nvPr/>
        </p:nvPicPr>
        <p:blipFill>
          <a:blip r:embed="rId3">
            <a:alphaModFix/>
          </a:blip>
          <a:stretch>
            <a:fillRect/>
          </a:stretch>
        </p:blipFill>
        <p:spPr>
          <a:xfrm>
            <a:off x="1604513" y="1926100"/>
            <a:ext cx="5934975" cy="3070851"/>
          </a:xfrm>
          <a:prstGeom prst="rect">
            <a:avLst/>
          </a:prstGeom>
          <a:noFill/>
          <a:ln>
            <a:noFill/>
          </a:ln>
        </p:spPr>
      </p:pic>
      <p:grpSp>
        <p:nvGrpSpPr>
          <p:cNvPr id="536" name="Google Shape;536;p121"/>
          <p:cNvGrpSpPr/>
          <p:nvPr/>
        </p:nvGrpSpPr>
        <p:grpSpPr>
          <a:xfrm>
            <a:off x="457343" y="468286"/>
            <a:ext cx="431074" cy="431074"/>
            <a:chOff x="7605951" y="217673"/>
            <a:chExt cx="738900" cy="738900"/>
          </a:xfrm>
        </p:grpSpPr>
        <p:sp>
          <p:nvSpPr>
            <p:cNvPr id="537" name="Google Shape;537;p121"/>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p12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39" name="Google Shape;539;p121"/>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3"/>
          <p:cNvSpPr txBox="1"/>
          <p:nvPr/>
        </p:nvSpPr>
        <p:spPr>
          <a:xfrm>
            <a:off x="751350" y="817950"/>
            <a:ext cx="7641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Creando método GET que renderiza la pantalla</a:t>
            </a:r>
            <a:endParaRPr sz="3000" b="1">
              <a:solidFill>
                <a:schemeClr val="lt1"/>
              </a:solidFill>
              <a:latin typeface="DM Sans"/>
              <a:ea typeface="DM Sans"/>
              <a:cs typeface="DM Sans"/>
              <a:sym typeface="DM Sans"/>
            </a:endParaRPr>
          </a:p>
        </p:txBody>
      </p:sp>
      <p:pic>
        <p:nvPicPr>
          <p:cNvPr id="556" name="Google Shape;556;p123"/>
          <p:cNvPicPr preferRelativeResize="0"/>
          <p:nvPr/>
        </p:nvPicPr>
        <p:blipFill>
          <a:blip r:embed="rId3">
            <a:alphaModFix/>
          </a:blip>
          <a:stretch>
            <a:fillRect/>
          </a:stretch>
        </p:blipFill>
        <p:spPr>
          <a:xfrm>
            <a:off x="1903675" y="1833750"/>
            <a:ext cx="5336649" cy="3063050"/>
          </a:xfrm>
          <a:prstGeom prst="rect">
            <a:avLst/>
          </a:prstGeom>
          <a:noFill/>
          <a:ln>
            <a:noFill/>
          </a:ln>
        </p:spPr>
      </p:pic>
      <p:grpSp>
        <p:nvGrpSpPr>
          <p:cNvPr id="557" name="Google Shape;557;p123"/>
          <p:cNvGrpSpPr/>
          <p:nvPr/>
        </p:nvGrpSpPr>
        <p:grpSpPr>
          <a:xfrm>
            <a:off x="457343" y="468286"/>
            <a:ext cx="431074" cy="431074"/>
            <a:chOff x="7605951" y="217673"/>
            <a:chExt cx="738900" cy="738900"/>
          </a:xfrm>
        </p:grpSpPr>
        <p:sp>
          <p:nvSpPr>
            <p:cNvPr id="558" name="Google Shape;558;p12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12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60" name="Google Shape;560;p123"/>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2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4"/>
          <p:cNvSpPr txBox="1"/>
          <p:nvPr/>
        </p:nvSpPr>
        <p:spPr>
          <a:xfrm>
            <a:off x="4818325" y="1863750"/>
            <a:ext cx="4021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262626"/>
                </a:solidFill>
                <a:highlight>
                  <a:srgbClr val="FFFFFF"/>
                </a:highlight>
                <a:latin typeface="DM Sans"/>
                <a:ea typeface="DM Sans"/>
                <a:cs typeface="DM Sans"/>
                <a:sym typeface="DM Sans"/>
              </a:rPr>
              <a:t>¡Voilà! ¡Ahora la plantilla reemplazó el nombre para dar la bienvenida a un usuario específico!</a:t>
            </a:r>
            <a:endParaRPr sz="1800" b="1">
              <a:latin typeface="DM Sans"/>
              <a:ea typeface="DM Sans"/>
              <a:cs typeface="DM Sans"/>
              <a:sym typeface="DM Sans"/>
            </a:endParaRPr>
          </a:p>
        </p:txBody>
      </p:sp>
      <p:pic>
        <p:nvPicPr>
          <p:cNvPr id="567" name="Google Shape;567;p124"/>
          <p:cNvPicPr preferRelativeResize="0"/>
          <p:nvPr/>
        </p:nvPicPr>
        <p:blipFill rotWithShape="1">
          <a:blip r:embed="rId3">
            <a:alphaModFix/>
          </a:blip>
          <a:srcRect l="1421" t="12828" r="3204" b="15425"/>
          <a:stretch/>
        </p:blipFill>
        <p:spPr>
          <a:xfrm>
            <a:off x="710475" y="4201601"/>
            <a:ext cx="3681201" cy="546774"/>
          </a:xfrm>
          <a:prstGeom prst="rect">
            <a:avLst/>
          </a:prstGeom>
          <a:noFill/>
          <a:ln>
            <a:noFill/>
          </a:ln>
        </p:spPr>
      </p:pic>
      <p:pic>
        <p:nvPicPr>
          <p:cNvPr id="568" name="Google Shape;568;p124"/>
          <p:cNvPicPr preferRelativeResize="0"/>
          <p:nvPr/>
        </p:nvPicPr>
        <p:blipFill>
          <a:blip r:embed="rId4">
            <a:alphaModFix/>
          </a:blip>
          <a:stretch>
            <a:fillRect/>
          </a:stretch>
        </p:blipFill>
        <p:spPr>
          <a:xfrm>
            <a:off x="1031880" y="1020450"/>
            <a:ext cx="3038390" cy="621472"/>
          </a:xfrm>
          <a:prstGeom prst="rect">
            <a:avLst/>
          </a:prstGeom>
          <a:noFill/>
          <a:ln>
            <a:noFill/>
          </a:ln>
        </p:spPr>
      </p:pic>
      <p:sp>
        <p:nvSpPr>
          <p:cNvPr id="569" name="Google Shape;569;p124"/>
          <p:cNvSpPr txBox="1"/>
          <p:nvPr/>
        </p:nvSpPr>
        <p:spPr>
          <a:xfrm>
            <a:off x="2297152" y="1527325"/>
            <a:ext cx="5193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5000" b="1"/>
              <a:t>+</a:t>
            </a:r>
            <a:endParaRPr sz="5000" b="1"/>
          </a:p>
        </p:txBody>
      </p:sp>
      <p:pic>
        <p:nvPicPr>
          <p:cNvPr id="570" name="Google Shape;570;p124"/>
          <p:cNvPicPr preferRelativeResize="0"/>
          <p:nvPr/>
        </p:nvPicPr>
        <p:blipFill>
          <a:blip r:embed="rId5">
            <a:alphaModFix/>
          </a:blip>
          <a:stretch>
            <a:fillRect/>
          </a:stretch>
        </p:blipFill>
        <p:spPr>
          <a:xfrm>
            <a:off x="1416131" y="2306807"/>
            <a:ext cx="2269889" cy="1368484"/>
          </a:xfrm>
          <a:prstGeom prst="rect">
            <a:avLst/>
          </a:prstGeom>
          <a:noFill/>
          <a:ln>
            <a:noFill/>
          </a:ln>
        </p:spPr>
      </p:pic>
      <p:sp>
        <p:nvSpPr>
          <p:cNvPr id="571" name="Google Shape;571;p124"/>
          <p:cNvSpPr txBox="1"/>
          <p:nvPr/>
        </p:nvSpPr>
        <p:spPr>
          <a:xfrm>
            <a:off x="2247156" y="3470858"/>
            <a:ext cx="6078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5000" b="1"/>
              <a:t>=</a:t>
            </a:r>
            <a:endParaRPr sz="5000" b="1"/>
          </a:p>
        </p:txBody>
      </p:sp>
      <p:grpSp>
        <p:nvGrpSpPr>
          <p:cNvPr id="572" name="Google Shape;572;p124"/>
          <p:cNvGrpSpPr/>
          <p:nvPr/>
        </p:nvGrpSpPr>
        <p:grpSpPr>
          <a:xfrm>
            <a:off x="457343" y="468286"/>
            <a:ext cx="431074" cy="431074"/>
            <a:chOff x="7605951" y="217673"/>
            <a:chExt cx="738900" cy="738900"/>
          </a:xfrm>
        </p:grpSpPr>
        <p:sp>
          <p:nvSpPr>
            <p:cNvPr id="573" name="Google Shape;573;p124"/>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4" name="Google Shape;574;p124"/>
            <p:cNvPicPr preferRelativeResize="0"/>
            <p:nvPr/>
          </p:nvPicPr>
          <p:blipFill>
            <a:blip r:embed="rId6">
              <a:alphaModFix/>
            </a:blip>
            <a:stretch>
              <a:fillRect/>
            </a:stretch>
          </p:blipFill>
          <p:spPr>
            <a:xfrm>
              <a:off x="7749075" y="360800"/>
              <a:ext cx="452650" cy="452650"/>
            </a:xfrm>
            <a:prstGeom prst="rect">
              <a:avLst/>
            </a:prstGeom>
            <a:noFill/>
            <a:ln>
              <a:noFill/>
            </a:ln>
          </p:spPr>
        </p:pic>
      </p:grpSp>
      <p:sp>
        <p:nvSpPr>
          <p:cNvPr id="575" name="Google Shape;575;p124"/>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580" name="Google Shape;580;p125"/>
          <p:cNvGrpSpPr/>
          <p:nvPr/>
        </p:nvGrpSpPr>
        <p:grpSpPr>
          <a:xfrm>
            <a:off x="4202556" y="994173"/>
            <a:ext cx="738900" cy="738900"/>
            <a:chOff x="974706" y="2467173"/>
            <a:chExt cx="738900" cy="738900"/>
          </a:xfrm>
        </p:grpSpPr>
        <p:sp>
          <p:nvSpPr>
            <p:cNvPr id="581" name="Google Shape;581;p12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2" name="Google Shape;582;p12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83" name="Google Shape;583;p125"/>
          <p:cNvSpPr txBox="1"/>
          <p:nvPr/>
        </p:nvSpPr>
        <p:spPr>
          <a:xfrm>
            <a:off x="1414750" y="19537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Datos personales</a:t>
            </a:r>
            <a:endParaRPr sz="4000" b="1" i="0" u="none" strike="noStrike" cap="none">
              <a:solidFill>
                <a:schemeClr val="dk1"/>
              </a:solidFill>
              <a:highlight>
                <a:srgbClr val="EAFF6A"/>
              </a:highlight>
              <a:latin typeface="DM Sans"/>
              <a:ea typeface="DM Sans"/>
              <a:cs typeface="DM Sans"/>
              <a:sym typeface="DM Sans"/>
            </a:endParaRPr>
          </a:p>
        </p:txBody>
      </p:sp>
      <p:sp>
        <p:nvSpPr>
          <p:cNvPr id="584" name="Google Shape;584;p125"/>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
        <p:nvSpPr>
          <p:cNvPr id="585" name="Google Shape;585;p125"/>
          <p:cNvSpPr txBox="1"/>
          <p:nvPr/>
        </p:nvSpPr>
        <p:spPr>
          <a:xfrm>
            <a:off x="987300" y="30999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Es tu turno de poner a prueba el dinamismo de handlebars</a:t>
            </a:r>
            <a:endParaRPr sz="2000">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126"/>
          <p:cNvGrpSpPr/>
          <p:nvPr/>
        </p:nvGrpSpPr>
        <p:grpSpPr>
          <a:xfrm>
            <a:off x="457347" y="468298"/>
            <a:ext cx="431074" cy="431074"/>
            <a:chOff x="974706" y="2467173"/>
            <a:chExt cx="738900" cy="738900"/>
          </a:xfrm>
        </p:grpSpPr>
        <p:sp>
          <p:nvSpPr>
            <p:cNvPr id="591" name="Google Shape;591;p12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2" name="Google Shape;592;p12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3" name="Google Shape;593;p126"/>
          <p:cNvSpPr txBox="1"/>
          <p:nvPr/>
        </p:nvSpPr>
        <p:spPr>
          <a:xfrm>
            <a:off x="493050" y="899375"/>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Datos personales</a:t>
            </a:r>
            <a:endParaRPr sz="4000" b="1" i="0" u="none" strike="noStrike" cap="none">
              <a:solidFill>
                <a:schemeClr val="dk1"/>
              </a:solidFill>
              <a:latin typeface="DM Sans"/>
              <a:ea typeface="DM Sans"/>
              <a:cs typeface="DM Sans"/>
              <a:sym typeface="DM Sans"/>
            </a:endParaRPr>
          </a:p>
        </p:txBody>
      </p:sp>
      <p:pic>
        <p:nvPicPr>
          <p:cNvPr id="594" name="Google Shape;594;p12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95" name="Google Shape;595;p126"/>
          <p:cNvSpPr txBox="1"/>
          <p:nvPr/>
        </p:nvSpPr>
        <p:spPr>
          <a:xfrm>
            <a:off x="493050" y="1544450"/>
            <a:ext cx="78747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Basándonos en el ejemplo anterior, desarrollar una vista web que permita mostrar los datos personales de múltiples usuarios. </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Utilizar la misma estructura mostrada por el profesor, para poder levantar un servidor que utilice handlebars como motor de plantillas. </a:t>
            </a:r>
            <a:endParaRPr sz="135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Configurar la plantilla para que muestre los siguientes datos: nombre, apellido, edad, correo, teléfono.</a:t>
            </a:r>
            <a:endParaRPr sz="135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Crear un array “users” que cuente con 5 usuarios de tipo objeto, cada uno con los datos mencionados arriba.</a:t>
            </a:r>
            <a:endParaRPr sz="135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Al llamar al método get ‘/’, generar un número random para elegir a alguno de los usuarios y mostrar el usuario seleccionado al azar en la plantilla.</a:t>
            </a:r>
            <a:endParaRPr sz="135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Observar los diferentes resultados en el navegador. </a:t>
            </a:r>
            <a:endParaRPr sz="1350">
              <a:solidFill>
                <a:schemeClr val="dk1"/>
              </a:solidFill>
              <a:highlight>
                <a:schemeClr val="lt1"/>
              </a:highlight>
              <a:latin typeface="DM Sans"/>
              <a:ea typeface="DM Sans"/>
              <a:cs typeface="DM Sans"/>
              <a:sym typeface="DM Sans"/>
            </a:endParaRPr>
          </a:p>
        </p:txBody>
      </p:sp>
      <p:sp>
        <p:nvSpPr>
          <p:cNvPr id="596" name="Google Shape;596;p12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27"/>
          <p:cNvSpPr txBox="1"/>
          <p:nvPr/>
        </p:nvSpPr>
        <p:spPr>
          <a:xfrm>
            <a:off x="1461288"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Estructuras en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Handlebars</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8"/>
          <p:cNvSpPr txBox="1"/>
          <p:nvPr/>
        </p:nvSpPr>
        <p:spPr>
          <a:xfrm>
            <a:off x="363300" y="473400"/>
            <a:ext cx="772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solo se trata de reemplazar</a:t>
            </a:r>
            <a:endParaRPr sz="4000" b="1" i="0" u="none" strike="noStrike" cap="none">
              <a:solidFill>
                <a:schemeClr val="dk1"/>
              </a:solidFill>
              <a:latin typeface="DM Sans"/>
              <a:ea typeface="DM Sans"/>
              <a:cs typeface="DM Sans"/>
              <a:sym typeface="DM Sans"/>
            </a:endParaRPr>
          </a:p>
        </p:txBody>
      </p:sp>
      <p:sp>
        <p:nvSpPr>
          <p:cNvPr id="607" name="Google Shape;607;p128"/>
          <p:cNvSpPr txBox="1"/>
          <p:nvPr/>
        </p:nvSpPr>
        <p:spPr>
          <a:xfrm>
            <a:off x="4658375" y="1897675"/>
            <a:ext cx="38943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None/>
            </a:pPr>
            <a:r>
              <a:rPr lang="es" sz="1300">
                <a:latin typeface="DM Sans"/>
                <a:ea typeface="DM Sans"/>
                <a:cs typeface="DM Sans"/>
                <a:sym typeface="DM Sans"/>
              </a:rPr>
              <a:t>Asimismo, podemos realizar ciclos también utilizando la palabra reservada para Handlebars “each”.</a:t>
            </a:r>
            <a:endParaRPr sz="1300">
              <a:latin typeface="DM Sans"/>
              <a:ea typeface="DM Sans"/>
              <a:cs typeface="DM Sans"/>
              <a:sym typeface="DM Sans"/>
            </a:endParaRPr>
          </a:p>
          <a:p>
            <a:pPr marL="0" marR="0" lvl="0" indent="0" algn="l" rtl="0">
              <a:lnSpc>
                <a:spcPct val="80000"/>
              </a:lnSpc>
              <a:spcBef>
                <a:spcPts val="0"/>
              </a:spcBef>
              <a:spcAft>
                <a:spcPts val="0"/>
              </a:spcAft>
              <a:buNone/>
            </a:pPr>
            <a:endParaRPr sz="1300">
              <a:latin typeface="DM Sans"/>
              <a:ea typeface="DM Sans"/>
              <a:cs typeface="DM Sans"/>
              <a:sym typeface="DM Sans"/>
            </a:endParaRPr>
          </a:p>
          <a:p>
            <a:pPr marL="0" marR="0" lvl="0" indent="0" algn="l" rtl="0">
              <a:lnSpc>
                <a:spcPct val="80000"/>
              </a:lnSpc>
              <a:spcBef>
                <a:spcPts val="0"/>
              </a:spcBef>
              <a:spcAft>
                <a:spcPts val="0"/>
              </a:spcAft>
              <a:buNone/>
            </a:pPr>
            <a:r>
              <a:rPr lang="es" sz="1300">
                <a:latin typeface="DM Sans"/>
                <a:ea typeface="DM Sans"/>
                <a:cs typeface="DM Sans"/>
                <a:sym typeface="DM Sans"/>
              </a:rPr>
              <a:t>Como se mencionó, necesitaremos colocar el hashtag para poder ejecutar un ciclo:</a:t>
            </a:r>
            <a:endParaRPr sz="1300">
              <a:latin typeface="DM Sans"/>
              <a:ea typeface="DM Sans"/>
              <a:cs typeface="DM Sans"/>
              <a:sym typeface="DM Sans"/>
            </a:endParaRPr>
          </a:p>
          <a:p>
            <a:pPr marL="0" marR="0" lvl="0" indent="0" algn="l" rtl="0">
              <a:lnSpc>
                <a:spcPct val="80000"/>
              </a:lnSpc>
              <a:spcBef>
                <a:spcPts val="0"/>
              </a:spcBef>
              <a:spcAft>
                <a:spcPts val="0"/>
              </a:spcAft>
              <a:buNone/>
            </a:pPr>
            <a:endParaRPr sz="1300">
              <a:latin typeface="DM Sans"/>
              <a:ea typeface="DM Sans"/>
              <a:cs typeface="DM Sans"/>
              <a:sym typeface="DM Sans"/>
            </a:endParaRPr>
          </a:p>
          <a:p>
            <a:pPr marL="0" marR="0" lvl="0" indent="0" algn="l" rtl="0">
              <a:lnSpc>
                <a:spcPct val="80000"/>
              </a:lnSpc>
              <a:spcBef>
                <a:spcPts val="0"/>
              </a:spcBef>
              <a:spcAft>
                <a:spcPts val="0"/>
              </a:spcAft>
              <a:buNone/>
            </a:pPr>
            <a:endParaRPr sz="1300">
              <a:latin typeface="DM Sans"/>
              <a:ea typeface="DM Sans"/>
              <a:cs typeface="DM Sans"/>
              <a:sym typeface="DM Sans"/>
            </a:endParaRPr>
          </a:p>
          <a:p>
            <a:pPr marL="0" marR="0" lvl="0" indent="0" algn="l" rtl="0">
              <a:lnSpc>
                <a:spcPct val="80000"/>
              </a:lnSpc>
              <a:spcBef>
                <a:spcPts val="0"/>
              </a:spcBef>
              <a:spcAft>
                <a:spcPts val="0"/>
              </a:spcAft>
              <a:buNone/>
            </a:pPr>
            <a:endParaRPr sz="1300">
              <a:latin typeface="DM Sans"/>
              <a:ea typeface="DM Sans"/>
              <a:cs typeface="DM Sans"/>
              <a:sym typeface="DM Sans"/>
            </a:endParaRPr>
          </a:p>
          <a:p>
            <a:pPr marL="0" marR="0" lvl="0" indent="0" algn="l" rtl="0">
              <a:lnSpc>
                <a:spcPct val="80000"/>
              </a:lnSpc>
              <a:spcBef>
                <a:spcPts val="0"/>
              </a:spcBef>
              <a:spcAft>
                <a:spcPts val="0"/>
              </a:spcAft>
              <a:buNone/>
            </a:pPr>
            <a:r>
              <a:rPr lang="es" sz="2000" b="1" i="1">
                <a:latin typeface="DM Sans"/>
                <a:ea typeface="DM Sans"/>
                <a:cs typeface="DM Sans"/>
                <a:sym typeface="DM Sans"/>
              </a:rPr>
              <a:t>{{#each elemento iterable}}</a:t>
            </a:r>
            <a:endParaRPr sz="2000" b="1" i="1">
              <a:latin typeface="DM Sans"/>
              <a:ea typeface="DM Sans"/>
              <a:cs typeface="DM Sans"/>
              <a:sym typeface="DM Sans"/>
            </a:endParaRPr>
          </a:p>
          <a:p>
            <a:pPr marL="0" marR="0" lvl="0" indent="0" algn="l" rtl="0">
              <a:lnSpc>
                <a:spcPct val="80000"/>
              </a:lnSpc>
              <a:spcBef>
                <a:spcPts val="0"/>
              </a:spcBef>
              <a:spcAft>
                <a:spcPts val="0"/>
              </a:spcAft>
              <a:buNone/>
            </a:pPr>
            <a:endParaRPr sz="1300">
              <a:latin typeface="DM Sans"/>
              <a:ea typeface="DM Sans"/>
              <a:cs typeface="DM Sans"/>
              <a:sym typeface="DM Sans"/>
            </a:endParaRPr>
          </a:p>
        </p:txBody>
      </p:sp>
      <p:sp>
        <p:nvSpPr>
          <p:cNvPr id="608" name="Google Shape;608;p128"/>
          <p:cNvSpPr txBox="1"/>
          <p:nvPr/>
        </p:nvSpPr>
        <p:spPr>
          <a:xfrm>
            <a:off x="460625" y="1897675"/>
            <a:ext cx="4020000" cy="2277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1300">
                <a:solidFill>
                  <a:schemeClr val="dk1"/>
                </a:solidFill>
                <a:latin typeface="DM Sans"/>
                <a:ea typeface="DM Sans"/>
                <a:cs typeface="DM Sans"/>
                <a:sym typeface="DM Sans"/>
              </a:rPr>
              <a:t>Si bien las plantillas permiten “reemplazar” una marca por un dato dinámico, Handlebars nos proporciona también la capacidad para poder realizar estructuras de decisión o de repetición.</a:t>
            </a:r>
            <a:endParaRPr sz="1300">
              <a:solidFill>
                <a:schemeClr val="dk1"/>
              </a:solidFill>
              <a:latin typeface="DM Sans"/>
              <a:ea typeface="DM Sans"/>
              <a:cs typeface="DM Sans"/>
              <a:sym typeface="DM Sans"/>
            </a:endParaRPr>
          </a:p>
          <a:p>
            <a:pPr marL="457200" lvl="0" indent="0" algn="l" rtl="0">
              <a:lnSpc>
                <a:spcPct val="80000"/>
              </a:lnSpc>
              <a:spcBef>
                <a:spcPts val="0"/>
              </a:spcBef>
              <a:spcAft>
                <a:spcPts val="0"/>
              </a:spcAft>
              <a:buNone/>
            </a:pPr>
            <a:endParaRPr sz="1300">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1300">
                <a:solidFill>
                  <a:schemeClr val="dk1"/>
                </a:solidFill>
                <a:latin typeface="DM Sans"/>
                <a:ea typeface="DM Sans"/>
                <a:cs typeface="DM Sans"/>
                <a:sym typeface="DM Sans"/>
              </a:rPr>
              <a:t>Cuando utilicemos una estructura, lo haremos con el símbolo # dentro de las dos llaves, como:</a:t>
            </a:r>
            <a:endParaRPr sz="1300">
              <a:solidFill>
                <a:schemeClr val="dk1"/>
              </a:solidFill>
              <a:latin typeface="DM Sans"/>
              <a:ea typeface="DM Sans"/>
              <a:cs typeface="DM Sans"/>
              <a:sym typeface="DM Sans"/>
            </a:endParaRPr>
          </a:p>
          <a:p>
            <a:pPr marL="457200" lvl="0" indent="0" algn="l" rtl="0">
              <a:lnSpc>
                <a:spcPct val="80000"/>
              </a:lnSpc>
              <a:spcBef>
                <a:spcPts val="0"/>
              </a:spcBef>
              <a:spcAft>
                <a:spcPts val="0"/>
              </a:spcAft>
              <a:buNone/>
            </a:pPr>
            <a:endParaRPr sz="1300">
              <a:solidFill>
                <a:schemeClr val="dk1"/>
              </a:solidFill>
              <a:latin typeface="DM Sans"/>
              <a:ea typeface="DM Sans"/>
              <a:cs typeface="DM Sans"/>
              <a:sym typeface="DM Sans"/>
            </a:endParaRPr>
          </a:p>
          <a:p>
            <a:pPr marL="457200" lvl="0" indent="0" algn="l" rtl="0">
              <a:lnSpc>
                <a:spcPct val="80000"/>
              </a:lnSpc>
              <a:spcBef>
                <a:spcPts val="0"/>
              </a:spcBef>
              <a:spcAft>
                <a:spcPts val="0"/>
              </a:spcAft>
              <a:buNone/>
            </a:pPr>
            <a:endParaRPr sz="1300">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2000" b="1" i="1">
                <a:solidFill>
                  <a:schemeClr val="dk1"/>
                </a:solidFill>
                <a:latin typeface="DM Sans"/>
                <a:ea typeface="DM Sans"/>
                <a:cs typeface="DM Sans"/>
                <a:sym typeface="DM Sans"/>
              </a:rPr>
              <a:t>{{#if condición}}</a:t>
            </a:r>
            <a:endParaRPr sz="2000" b="1" i="1">
              <a:solidFill>
                <a:schemeClr val="dk1"/>
              </a:solidFill>
              <a:latin typeface="DM Sans"/>
              <a:ea typeface="DM Sans"/>
              <a:cs typeface="DM Sans"/>
              <a:sym typeface="DM Sans"/>
            </a:endParaRPr>
          </a:p>
          <a:p>
            <a:pPr marL="457200" lvl="0" indent="0" algn="l" rtl="0">
              <a:lnSpc>
                <a:spcPct val="80000"/>
              </a:lnSpc>
              <a:spcBef>
                <a:spcPts val="0"/>
              </a:spcBef>
              <a:spcAft>
                <a:spcPts val="0"/>
              </a:spcAft>
              <a:buNone/>
            </a:pPr>
            <a:endParaRPr sz="2000" b="1" i="1">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1300">
                <a:solidFill>
                  <a:schemeClr val="dk1"/>
                </a:solidFill>
                <a:latin typeface="DM Sans"/>
                <a:ea typeface="DM Sans"/>
                <a:cs typeface="DM Sans"/>
                <a:sym typeface="DM Sans"/>
              </a:rPr>
              <a:t>No admite expresiones, sólo booleanos.</a:t>
            </a:r>
            <a:endParaRPr sz="13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29"/>
          <p:cNvSpPr txBox="1"/>
          <p:nvPr/>
        </p:nvSpPr>
        <p:spPr>
          <a:xfrm>
            <a:off x="1445100" y="411775"/>
            <a:ext cx="76989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de </a:t>
            </a:r>
            <a:r>
              <a:rPr lang="es" sz="3500" b="1">
                <a:solidFill>
                  <a:srgbClr val="EAFF6A"/>
                </a:solidFill>
                <a:latin typeface="DM Sans"/>
                <a:ea typeface="DM Sans"/>
                <a:cs typeface="DM Sans"/>
                <a:sym typeface="DM Sans"/>
              </a:rPr>
              <a:t>estructuras con Handlebars</a:t>
            </a:r>
            <a:endParaRPr sz="3500" b="1" i="0" u="none" strike="noStrike" cap="none">
              <a:solidFill>
                <a:srgbClr val="EAFF6A"/>
              </a:solidFill>
              <a:latin typeface="DM Sans"/>
              <a:ea typeface="DM Sans"/>
              <a:cs typeface="DM Sans"/>
              <a:sym typeface="DM Sans"/>
            </a:endParaRPr>
          </a:p>
        </p:txBody>
      </p:sp>
      <p:sp>
        <p:nvSpPr>
          <p:cNvPr id="614" name="Google Shape;614;p129"/>
          <p:cNvSpPr txBox="1"/>
          <p:nvPr/>
        </p:nvSpPr>
        <p:spPr>
          <a:xfrm>
            <a:off x="473350" y="1567800"/>
            <a:ext cx="7980900" cy="31401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Agregar un arreglo con nombre “food”, el cual contendrá 5 objetos con los datos: </a:t>
            </a:r>
            <a:r>
              <a:rPr lang="es" sz="2400" i="1">
                <a:solidFill>
                  <a:srgbClr val="B7B7B7"/>
                </a:solidFill>
                <a:latin typeface="DM Sans"/>
                <a:ea typeface="DM Sans"/>
                <a:cs typeface="DM Sans"/>
                <a:sym typeface="DM Sans"/>
              </a:rPr>
              <a:t>name, price</a:t>
            </a:r>
            <a:endParaRPr sz="2400" i="1">
              <a:solidFill>
                <a:srgbClr val="B7B7B7"/>
              </a:solidFill>
              <a:latin typeface="DM Sans"/>
              <a:ea typeface="DM Sans"/>
              <a:cs typeface="DM Sans"/>
              <a:sym typeface="DM Sans"/>
            </a:endParaRPr>
          </a:p>
          <a:p>
            <a:pPr marL="457200" marR="0" lvl="0" indent="-381000" algn="l" rtl="0">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Con base en la estructura ya desarrollada. Agregar al usuario de prueba un campo “role” el cual podrá ser “admin” o “user” </a:t>
            </a:r>
            <a:endParaRPr sz="2400">
              <a:solidFill>
                <a:srgbClr val="B7B7B7"/>
              </a:solidFill>
              <a:latin typeface="DM Sans"/>
              <a:ea typeface="DM Sans"/>
              <a:cs typeface="DM Sans"/>
              <a:sym typeface="DM Sans"/>
            </a:endParaRPr>
          </a:p>
          <a:p>
            <a:pPr marL="457200" marR="0" lvl="0" indent="-381000" algn="l" rtl="0">
              <a:lnSpc>
                <a:spcPct val="100000"/>
              </a:lnSpc>
              <a:spcBef>
                <a:spcPts val="0"/>
              </a:spcBef>
              <a:spcAft>
                <a:spcPts val="0"/>
              </a:spcAft>
              <a:buClr>
                <a:schemeClr val="accent6"/>
              </a:buClr>
              <a:buSzPts val="2400"/>
              <a:buFont typeface="DM Sans"/>
              <a:buChar char="✓"/>
            </a:pPr>
            <a:r>
              <a:rPr lang="es" sz="2400">
                <a:solidFill>
                  <a:srgbClr val="B7B7B7"/>
                </a:solidFill>
                <a:latin typeface="DM Sans"/>
                <a:ea typeface="DM Sans"/>
                <a:cs typeface="DM Sans"/>
                <a:sym typeface="DM Sans"/>
              </a:rPr>
              <a:t>Modificar la plantilla para que, si el usuario es de rol admin, pueda ver la lista de alimentos, si es usuario, sólo verá la bienvenida</a:t>
            </a:r>
            <a:endParaRPr sz="2400">
              <a:solidFill>
                <a:srgbClr val="B7B7B7"/>
              </a:solidFill>
              <a:latin typeface="DM Sans"/>
              <a:ea typeface="DM Sans"/>
              <a:cs typeface="DM Sans"/>
              <a:sym typeface="DM Sans"/>
            </a:endParaRPr>
          </a:p>
        </p:txBody>
      </p:sp>
      <p:grpSp>
        <p:nvGrpSpPr>
          <p:cNvPr id="615" name="Google Shape;615;p129"/>
          <p:cNvGrpSpPr/>
          <p:nvPr/>
        </p:nvGrpSpPr>
        <p:grpSpPr>
          <a:xfrm>
            <a:off x="473351" y="619523"/>
            <a:ext cx="738900" cy="738900"/>
            <a:chOff x="473351" y="619523"/>
            <a:chExt cx="738900" cy="738900"/>
          </a:xfrm>
        </p:grpSpPr>
        <p:sp>
          <p:nvSpPr>
            <p:cNvPr id="616" name="Google Shape;616;p12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12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98"/>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326" name="Google Shape;326;p9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27" name="Google Shape;327;p98"/>
          <p:cNvSpPr txBox="1"/>
          <p:nvPr/>
        </p:nvSpPr>
        <p:spPr>
          <a:xfrm>
            <a:off x="2526086" y="1618613"/>
            <a:ext cx="4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Comprender qué es un motor de plantillas.</a:t>
            </a:r>
            <a:endParaRPr>
              <a:solidFill>
                <a:schemeClr val="lt1"/>
              </a:solidFill>
              <a:latin typeface="DM Sans"/>
              <a:ea typeface="DM Sans"/>
              <a:cs typeface="DM Sans"/>
              <a:sym typeface="DM Sans"/>
            </a:endParaRPr>
          </a:p>
        </p:txBody>
      </p:sp>
      <p:pic>
        <p:nvPicPr>
          <p:cNvPr id="328" name="Google Shape;328;p98"/>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29" name="Google Shape;329;p98"/>
          <p:cNvCxnSpPr>
            <a:endCxn id="328" idx="0"/>
          </p:cNvCxnSpPr>
          <p:nvPr/>
        </p:nvCxnSpPr>
        <p:spPr>
          <a:xfrm rot="5400000">
            <a:off x="2083575" y="2100350"/>
            <a:ext cx="376500" cy="900"/>
          </a:xfrm>
          <a:prstGeom prst="bentConnector3">
            <a:avLst>
              <a:gd name="adj1" fmla="val 50000"/>
            </a:avLst>
          </a:prstGeom>
          <a:noFill/>
          <a:ln w="9525" cap="flat" cmpd="sng">
            <a:solidFill>
              <a:srgbClr val="EAFF6A"/>
            </a:solidFill>
            <a:prstDash val="solid"/>
            <a:round/>
            <a:headEnd type="none" w="med" len="med"/>
            <a:tailEnd type="none" w="med" len="med"/>
          </a:ln>
        </p:spPr>
      </p:cxnSp>
      <p:pic>
        <p:nvPicPr>
          <p:cNvPr id="330" name="Google Shape;330;p98"/>
          <p:cNvPicPr preferRelativeResize="0"/>
          <p:nvPr/>
        </p:nvPicPr>
        <p:blipFill>
          <a:blip r:embed="rId3">
            <a:alphaModFix/>
          </a:blip>
          <a:stretch>
            <a:fillRect/>
          </a:stretch>
        </p:blipFill>
        <p:spPr>
          <a:xfrm>
            <a:off x="2173338" y="2890388"/>
            <a:ext cx="196975" cy="196975"/>
          </a:xfrm>
          <a:prstGeom prst="rect">
            <a:avLst/>
          </a:prstGeom>
          <a:noFill/>
          <a:ln>
            <a:noFill/>
          </a:ln>
        </p:spPr>
      </p:pic>
      <p:cxnSp>
        <p:nvCxnSpPr>
          <p:cNvPr id="331" name="Google Shape;331;p98"/>
          <p:cNvCxnSpPr/>
          <p:nvPr/>
        </p:nvCxnSpPr>
        <p:spPr>
          <a:xfrm rot="-5400000" flipH="1">
            <a:off x="2069625" y="2687900"/>
            <a:ext cx="404400" cy="6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32" name="Google Shape;332;p98"/>
          <p:cNvSpPr txBox="1"/>
          <p:nvPr/>
        </p:nvSpPr>
        <p:spPr>
          <a:xfrm>
            <a:off x="2526086" y="283066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Utilización de motor de plantillas Handlebars en Express.</a:t>
            </a:r>
            <a:endParaRPr sz="1350">
              <a:solidFill>
                <a:schemeClr val="lt1"/>
              </a:solidFill>
              <a:latin typeface="DM Sans"/>
              <a:ea typeface="DM Sans"/>
              <a:cs typeface="DM Sans"/>
              <a:sym typeface="DM Sans"/>
            </a:endParaRPr>
          </a:p>
        </p:txBody>
      </p:sp>
      <p:sp>
        <p:nvSpPr>
          <p:cNvPr id="333" name="Google Shape;333;p98"/>
          <p:cNvSpPr txBox="1"/>
          <p:nvPr/>
        </p:nvSpPr>
        <p:spPr>
          <a:xfrm>
            <a:off x="2526075" y="2144550"/>
            <a:ext cx="35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Diferencia entre un motor de plantillas y un framework de frontend</a:t>
            </a:r>
            <a:endParaRPr>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30"/>
          <p:cNvSpPr txBox="1"/>
          <p:nvPr/>
        </p:nvSpPr>
        <p:spPr>
          <a:xfrm>
            <a:off x="751350" y="178775"/>
            <a:ext cx="7641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configurando método para hacerlo más complejo</a:t>
            </a:r>
            <a:endParaRPr sz="3500" b="1">
              <a:solidFill>
                <a:schemeClr val="lt1"/>
              </a:solidFill>
              <a:latin typeface="DM Sans"/>
              <a:ea typeface="DM Sans"/>
              <a:cs typeface="DM Sans"/>
              <a:sym typeface="DM Sans"/>
            </a:endParaRPr>
          </a:p>
        </p:txBody>
      </p:sp>
      <p:pic>
        <p:nvPicPr>
          <p:cNvPr id="623" name="Google Shape;623;p130"/>
          <p:cNvPicPr preferRelativeResize="0"/>
          <p:nvPr/>
        </p:nvPicPr>
        <p:blipFill>
          <a:blip r:embed="rId3">
            <a:alphaModFix/>
          </a:blip>
          <a:stretch>
            <a:fillRect/>
          </a:stretch>
        </p:blipFill>
        <p:spPr>
          <a:xfrm>
            <a:off x="1354399" y="1281325"/>
            <a:ext cx="6435200" cy="369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31"/>
          <p:cNvSpPr txBox="1"/>
          <p:nvPr/>
        </p:nvSpPr>
        <p:spPr>
          <a:xfrm>
            <a:off x="751350" y="264975"/>
            <a:ext cx="7887600" cy="1639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configurando index para poder utilizar if/else y ciclo each</a:t>
            </a:r>
            <a:endParaRPr sz="3500" b="1">
              <a:solidFill>
                <a:schemeClr val="lt1"/>
              </a:solidFill>
              <a:latin typeface="DM Sans"/>
              <a:ea typeface="DM Sans"/>
              <a:cs typeface="DM Sans"/>
              <a:sym typeface="DM Sans"/>
            </a:endParaRPr>
          </a:p>
          <a:p>
            <a:pPr marL="457200" marR="0" lvl="0" indent="0" algn="ctr" rtl="0">
              <a:lnSpc>
                <a:spcPct val="90000"/>
              </a:lnSpc>
              <a:spcBef>
                <a:spcPts val="0"/>
              </a:spcBef>
              <a:spcAft>
                <a:spcPts val="0"/>
              </a:spcAft>
              <a:buNone/>
            </a:pPr>
            <a:endParaRPr sz="3500" b="1">
              <a:solidFill>
                <a:schemeClr val="lt1"/>
              </a:solidFill>
              <a:latin typeface="DM Sans"/>
              <a:ea typeface="DM Sans"/>
              <a:cs typeface="DM Sans"/>
              <a:sym typeface="DM Sans"/>
            </a:endParaRPr>
          </a:p>
        </p:txBody>
      </p:sp>
      <p:pic>
        <p:nvPicPr>
          <p:cNvPr id="629" name="Google Shape;629;p131"/>
          <p:cNvPicPr preferRelativeResize="0"/>
          <p:nvPr/>
        </p:nvPicPr>
        <p:blipFill>
          <a:blip r:embed="rId3">
            <a:alphaModFix/>
          </a:blip>
          <a:stretch>
            <a:fillRect/>
          </a:stretch>
        </p:blipFill>
        <p:spPr>
          <a:xfrm>
            <a:off x="1069738" y="1493500"/>
            <a:ext cx="7250824" cy="303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132"/>
          <p:cNvPicPr preferRelativeResize="0"/>
          <p:nvPr/>
        </p:nvPicPr>
        <p:blipFill>
          <a:blip r:embed="rId3">
            <a:alphaModFix/>
          </a:blip>
          <a:stretch>
            <a:fillRect/>
          </a:stretch>
        </p:blipFill>
        <p:spPr>
          <a:xfrm>
            <a:off x="0" y="1328025"/>
            <a:ext cx="4248049" cy="1479375"/>
          </a:xfrm>
          <a:prstGeom prst="rect">
            <a:avLst/>
          </a:prstGeom>
          <a:noFill/>
          <a:ln>
            <a:noFill/>
          </a:ln>
        </p:spPr>
      </p:pic>
      <p:pic>
        <p:nvPicPr>
          <p:cNvPr id="635" name="Google Shape;635;p132"/>
          <p:cNvPicPr preferRelativeResize="0"/>
          <p:nvPr/>
        </p:nvPicPr>
        <p:blipFill>
          <a:blip r:embed="rId4">
            <a:alphaModFix/>
          </a:blip>
          <a:stretch>
            <a:fillRect/>
          </a:stretch>
        </p:blipFill>
        <p:spPr>
          <a:xfrm>
            <a:off x="4508825" y="964550"/>
            <a:ext cx="4524375" cy="4010025"/>
          </a:xfrm>
          <a:prstGeom prst="rect">
            <a:avLst/>
          </a:prstGeom>
          <a:noFill/>
          <a:ln>
            <a:noFill/>
          </a:ln>
        </p:spPr>
      </p:pic>
      <p:sp>
        <p:nvSpPr>
          <p:cNvPr id="636" name="Google Shape;636;p132"/>
          <p:cNvSpPr txBox="1"/>
          <p:nvPr/>
        </p:nvSpPr>
        <p:spPr>
          <a:xfrm>
            <a:off x="0" y="579775"/>
            <a:ext cx="4672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highlight>
                  <a:schemeClr val="accent6"/>
                </a:highlight>
                <a:latin typeface="DM Sans"/>
                <a:ea typeface="DM Sans"/>
                <a:cs typeface="DM Sans"/>
                <a:sym typeface="DM Sans"/>
              </a:rPr>
              <a:t>Ejemplo: Hilda rol = user</a:t>
            </a:r>
            <a:endParaRPr sz="2000" b="1">
              <a:highlight>
                <a:schemeClr val="accent6"/>
              </a:highlight>
              <a:latin typeface="DM Sans"/>
              <a:ea typeface="DM Sans"/>
              <a:cs typeface="DM Sans"/>
              <a:sym typeface="DM Sans"/>
            </a:endParaRPr>
          </a:p>
        </p:txBody>
      </p:sp>
      <p:sp>
        <p:nvSpPr>
          <p:cNvPr id="637" name="Google Shape;637;p132"/>
          <p:cNvSpPr txBox="1"/>
          <p:nvPr/>
        </p:nvSpPr>
        <p:spPr>
          <a:xfrm>
            <a:off x="4572000" y="579775"/>
            <a:ext cx="4672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highlight>
                  <a:schemeClr val="accent6"/>
                </a:highlight>
                <a:latin typeface="DM Sans"/>
                <a:ea typeface="DM Sans"/>
                <a:cs typeface="DM Sans"/>
                <a:sym typeface="DM Sans"/>
              </a:rPr>
              <a:t>Ejemplo: Hilda rol = admin</a:t>
            </a:r>
            <a:endParaRPr sz="2000" b="1">
              <a:highlight>
                <a:schemeClr val="accent6"/>
              </a:highlight>
              <a:latin typeface="DM Sans"/>
              <a:ea typeface="DM Sans"/>
              <a:cs typeface="DM Sans"/>
              <a:sym typeface="DM Sans"/>
            </a:endParaRPr>
          </a:p>
        </p:txBody>
      </p:sp>
      <p:pic>
        <p:nvPicPr>
          <p:cNvPr id="638" name="Google Shape;638;p132"/>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43" name="Google Shape;643;p133"/>
          <p:cNvGrpSpPr/>
          <p:nvPr/>
        </p:nvGrpSpPr>
        <p:grpSpPr>
          <a:xfrm>
            <a:off x="4202556" y="994173"/>
            <a:ext cx="738900" cy="738900"/>
            <a:chOff x="974706" y="2467173"/>
            <a:chExt cx="738900" cy="738900"/>
          </a:xfrm>
        </p:grpSpPr>
        <p:sp>
          <p:nvSpPr>
            <p:cNvPr id="644" name="Google Shape;644;p133"/>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5" name="Google Shape;645;p13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46" name="Google Shape;646;p133"/>
          <p:cNvSpPr txBox="1"/>
          <p:nvPr/>
        </p:nvSpPr>
        <p:spPr>
          <a:xfrm>
            <a:off x="1414750" y="19537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Handlebars con express</a:t>
            </a:r>
            <a:endParaRPr sz="4000" b="1" i="0" u="none" strike="noStrike" cap="none">
              <a:solidFill>
                <a:schemeClr val="dk1"/>
              </a:solidFill>
              <a:highlight>
                <a:srgbClr val="EAFF6A"/>
              </a:highlight>
              <a:latin typeface="DM Sans"/>
              <a:ea typeface="DM Sans"/>
              <a:cs typeface="DM Sans"/>
              <a:sym typeface="DM Sans"/>
            </a:endParaRPr>
          </a:p>
        </p:txBody>
      </p:sp>
      <p:sp>
        <p:nvSpPr>
          <p:cNvPr id="647" name="Google Shape;647;p133"/>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
        <p:nvSpPr>
          <p:cNvPr id="648" name="Google Shape;648;p133"/>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Aplicando lo visto en una nueva plantilla</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p134"/>
          <p:cNvGrpSpPr/>
          <p:nvPr/>
        </p:nvGrpSpPr>
        <p:grpSpPr>
          <a:xfrm>
            <a:off x="457347" y="468298"/>
            <a:ext cx="431074" cy="431074"/>
            <a:chOff x="974706" y="2467173"/>
            <a:chExt cx="738900" cy="738900"/>
          </a:xfrm>
        </p:grpSpPr>
        <p:sp>
          <p:nvSpPr>
            <p:cNvPr id="654" name="Google Shape;654;p13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5" name="Google Shape;655;p13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6" name="Google Shape;656;p134"/>
          <p:cNvSpPr txBox="1"/>
          <p:nvPr/>
        </p:nvSpPr>
        <p:spPr>
          <a:xfrm>
            <a:off x="501450" y="1081750"/>
            <a:ext cx="63183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Handlebars con express</a:t>
            </a:r>
            <a:endParaRPr sz="4000" b="1" i="0" u="none" strike="noStrike" cap="none">
              <a:solidFill>
                <a:schemeClr val="dk1"/>
              </a:solidFill>
              <a:latin typeface="DM Sans"/>
              <a:ea typeface="DM Sans"/>
              <a:cs typeface="DM Sans"/>
              <a:sym typeface="DM Sans"/>
            </a:endParaRPr>
          </a:p>
        </p:txBody>
      </p:sp>
      <p:pic>
        <p:nvPicPr>
          <p:cNvPr id="657" name="Google Shape;657;p13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58" name="Google Shape;658;p134"/>
          <p:cNvSpPr txBox="1"/>
          <p:nvPr/>
        </p:nvSpPr>
        <p:spPr>
          <a:xfrm>
            <a:off x="549625" y="1820650"/>
            <a:ext cx="7261800" cy="236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Realizar un formulario en una nueva plantilla.</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Se creará un archivo “register.handlebars” como nueva plantilla, donde se colocará un form</a:t>
            </a:r>
            <a:endParaRPr sz="1350">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Dicho form debe servir para registrar un usuario, por lo que contará con nombre, correo, y contraseña</a:t>
            </a:r>
            <a:endParaRPr sz="1350">
              <a:solidFill>
                <a:schemeClr val="dk1"/>
              </a:solidFill>
              <a:highlight>
                <a:schemeClr val="lt1"/>
              </a:highlight>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Enviar los datos a una ruta POST ‘/user’, y guardar el usuario en un arreglo. Confirmar que el guardado se realice exitosamente. </a:t>
            </a:r>
            <a:endParaRPr sz="1350">
              <a:solidFill>
                <a:schemeClr val="dk1"/>
              </a:solidFill>
              <a:highlight>
                <a:schemeClr val="lt1"/>
              </a:highlight>
              <a:latin typeface="DM Sans"/>
              <a:ea typeface="DM Sans"/>
              <a:cs typeface="DM Sans"/>
              <a:sym typeface="DM Sans"/>
            </a:endParaRPr>
          </a:p>
        </p:txBody>
      </p:sp>
      <p:sp>
        <p:nvSpPr>
          <p:cNvPr id="659" name="Google Shape;659;p134"/>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3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13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339" name="Google Shape;339;p99"/>
          <p:cNvSpPr txBox="1"/>
          <p:nvPr/>
        </p:nvSpPr>
        <p:spPr>
          <a:xfrm>
            <a:off x="473350" y="1509200"/>
            <a:ext cx="84231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lang="es" sz="2200" b="1">
                <a:solidFill>
                  <a:srgbClr val="B7B7B7"/>
                </a:solidFill>
                <a:latin typeface="DM Sans"/>
                <a:ea typeface="DM Sans"/>
                <a:cs typeface="DM Sans"/>
                <a:sym typeface="DM Sans"/>
              </a:rPr>
              <a:t> se mostrará la implementación de express Router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a:solidFill>
                  <a:srgbClr val="83AEFB"/>
                </a:solidFill>
                <a:latin typeface="DM Sans"/>
                <a:ea typeface="DM Sans"/>
                <a:cs typeface="DM Sans"/>
                <a:sym typeface="DM Sans"/>
              </a:rPr>
              <a:t>¿De qué manera?</a:t>
            </a:r>
            <a:endParaRPr sz="2200" b="1">
              <a:solidFill>
                <a:srgbClr val="83AEFB"/>
              </a:solidFill>
              <a:latin typeface="DM Sans"/>
              <a:ea typeface="DM Sans"/>
              <a:cs typeface="DM Sans"/>
              <a:sym typeface="DM Sans"/>
            </a:endParaRPr>
          </a:p>
          <a:p>
            <a:pPr marL="0" lvl="0" indent="0" algn="l" rtl="0">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marL="0" lvl="0" indent="0" algn="l" rtl="0">
              <a:spcBef>
                <a:spcPts val="0"/>
              </a:spcBef>
              <a:spcAft>
                <a:spcPts val="0"/>
              </a:spcAft>
              <a:buNone/>
            </a:pPr>
            <a:endParaRPr sz="2200">
              <a:solidFill>
                <a:srgbClr val="B7B7B7"/>
              </a:solidFill>
              <a:latin typeface="DM Sans"/>
              <a:ea typeface="DM Sans"/>
              <a:cs typeface="DM Sans"/>
              <a:sym typeface="DM Sans"/>
            </a:endParaRPr>
          </a:p>
          <a:p>
            <a:pPr marL="0" lvl="0" indent="0" algn="l" rtl="0">
              <a:spcBef>
                <a:spcPts val="0"/>
              </a:spcBef>
              <a:spcAft>
                <a:spcPts val="0"/>
              </a:spcAft>
              <a:buNone/>
            </a:pPr>
            <a:r>
              <a:rPr lang="es" sz="1800">
                <a:solidFill>
                  <a:srgbClr val="B7B7B7"/>
                </a:solidFill>
                <a:latin typeface="DM Sans"/>
                <a:ea typeface="DM Sans"/>
                <a:cs typeface="DM Sans"/>
                <a:sym typeface="DM Sans"/>
              </a:rPr>
              <a:t>Tiempo estimado: </a:t>
            </a:r>
            <a:r>
              <a:rPr lang="es" sz="1800" b="1">
                <a:solidFill>
                  <a:srgbClr val="83AEFB"/>
                </a:solidFill>
                <a:latin typeface="DM Sans"/>
                <a:ea typeface="DM Sans"/>
                <a:cs typeface="DM Sans"/>
                <a:sym typeface="DM Sans"/>
              </a:rPr>
              <a:t>15 minutos</a:t>
            </a:r>
            <a:endParaRPr sz="1800" b="1">
              <a:solidFill>
                <a:srgbClr val="83AEFB"/>
              </a:solidFill>
              <a:latin typeface="DM Sans"/>
              <a:ea typeface="DM Sans"/>
              <a:cs typeface="DM Sans"/>
              <a:sym typeface="DM Sans"/>
            </a:endParaRPr>
          </a:p>
        </p:txBody>
      </p:sp>
      <p:grpSp>
        <p:nvGrpSpPr>
          <p:cNvPr id="340" name="Google Shape;340;p99"/>
          <p:cNvGrpSpPr/>
          <p:nvPr/>
        </p:nvGrpSpPr>
        <p:grpSpPr>
          <a:xfrm>
            <a:off x="473351" y="619523"/>
            <a:ext cx="738900" cy="738900"/>
            <a:chOff x="473351" y="619523"/>
            <a:chExt cx="738900" cy="738900"/>
          </a:xfrm>
        </p:grpSpPr>
        <p:sp>
          <p:nvSpPr>
            <p:cNvPr id="341" name="Google Shape;341;p9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347" name="Google Shape;347;p100"/>
          <p:cNvGrpSpPr/>
          <p:nvPr/>
        </p:nvGrpSpPr>
        <p:grpSpPr>
          <a:xfrm>
            <a:off x="457350" y="468286"/>
            <a:ext cx="431074" cy="431074"/>
            <a:chOff x="473351" y="619523"/>
            <a:chExt cx="738900" cy="738900"/>
          </a:xfrm>
        </p:grpSpPr>
        <p:sp>
          <p:nvSpPr>
            <p:cNvPr id="348" name="Google Shape;348;p10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 name="Google Shape;349;p10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50" name="Google Shape;350;p100"/>
          <p:cNvSpPr txBox="1"/>
          <p:nvPr/>
        </p:nvSpPr>
        <p:spPr>
          <a:xfrm>
            <a:off x="394800" y="899375"/>
            <a:ext cx="89745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Express Router</a:t>
            </a:r>
            <a:endParaRPr sz="3900" b="1">
              <a:solidFill>
                <a:schemeClr val="dk1"/>
              </a:solidFill>
              <a:latin typeface="DM Sans"/>
              <a:ea typeface="DM Sans"/>
              <a:cs typeface="DM Sans"/>
              <a:sym typeface="DM Sans"/>
            </a:endParaRPr>
          </a:p>
        </p:txBody>
      </p:sp>
      <p:sp>
        <p:nvSpPr>
          <p:cNvPr id="351" name="Google Shape;351;p10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352" name="Google Shape;352;p100"/>
          <p:cNvSpPr txBox="1"/>
          <p:nvPr/>
        </p:nvSpPr>
        <p:spPr>
          <a:xfrm>
            <a:off x="394800" y="1723550"/>
            <a:ext cx="81777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¿Cómo lo hacemos? </a:t>
            </a:r>
            <a:r>
              <a:rPr lang="es" sz="1350" b="1">
                <a:latin typeface="DM Sans"/>
                <a:ea typeface="DM Sans"/>
                <a:cs typeface="DM Sans"/>
                <a:sym typeface="DM Sans"/>
              </a:rPr>
              <a:t>Se crearán dos routers: users y pets. </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 router de users debe tener la ruta principal /api/users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 router de pets debe tener la ruta principal /api/pets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Ambos deben tener, de manera interna, un array para almacenarlos.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get en su ruta raíz para poder obtener el arreglo.</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POST en su ruta raíz para poder agregar un usuario o mascota según sea el router.</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Conectar los routers al archivo app.js para tener listo el apuntador al router. </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Probar funcionalidad con Postman.</a:t>
            </a:r>
            <a:endParaRPr sz="1350">
              <a:latin typeface="DM Sans"/>
              <a:ea typeface="DM Sans"/>
              <a:cs typeface="DM Sans"/>
              <a:sym typeface="DM Sans"/>
            </a:endParaRPr>
          </a:p>
          <a:p>
            <a:pPr marL="457200" lvl="0" indent="0" algn="l" rtl="0">
              <a:lnSpc>
                <a:spcPct val="115000"/>
              </a:lnSpc>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05"/>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94" name="Google Shape;394;p105"/>
          <p:cNvSpPr txBox="1"/>
          <p:nvPr/>
        </p:nvSpPr>
        <p:spPr>
          <a:xfrm>
            <a:off x="473350" y="1778500"/>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lt1"/>
                </a:solidFill>
                <a:latin typeface="DM Sans"/>
                <a:ea typeface="DM Sans"/>
                <a:cs typeface="DM Sans"/>
                <a:sym typeface="DM Sans"/>
              </a:rPr>
              <a:t>Instalación y configuración de MULTER</a:t>
            </a:r>
            <a:endParaRPr sz="2500" b="1">
              <a:solidFill>
                <a:schemeClr val="lt1"/>
              </a:solidFill>
              <a:latin typeface="Helvetica Neue"/>
              <a:ea typeface="Helvetica Neue"/>
              <a:cs typeface="Helvetica Neue"/>
              <a:sym typeface="Helvetica Neue"/>
            </a:endParaRPr>
          </a:p>
        </p:txBody>
      </p:sp>
      <p:grpSp>
        <p:nvGrpSpPr>
          <p:cNvPr id="395" name="Google Shape;395;p105"/>
          <p:cNvGrpSpPr/>
          <p:nvPr/>
        </p:nvGrpSpPr>
        <p:grpSpPr>
          <a:xfrm>
            <a:off x="473351" y="619523"/>
            <a:ext cx="738900" cy="738900"/>
            <a:chOff x="473351" y="619523"/>
            <a:chExt cx="738900" cy="738900"/>
          </a:xfrm>
        </p:grpSpPr>
        <p:sp>
          <p:nvSpPr>
            <p:cNvPr id="396" name="Google Shape;396;p10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p10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98" name="Google Shape;398;p105"/>
          <p:cNvSpPr txBox="1"/>
          <p:nvPr/>
        </p:nvSpPr>
        <p:spPr>
          <a:xfrm>
            <a:off x="359200" y="3995975"/>
            <a:ext cx="7932900" cy="39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1300">
                <a:solidFill>
                  <a:schemeClr val="lt2"/>
                </a:solidFill>
                <a:latin typeface="DM Sans"/>
                <a:ea typeface="DM Sans"/>
                <a:cs typeface="DM Sans"/>
                <a:sym typeface="DM Sans"/>
              </a:rPr>
              <a:t>Dejamos las siguientes diapositivas con el paso a paso para la consulta de forma asincrónica.</a:t>
            </a:r>
            <a:endParaRPr sz="1300">
              <a:solidFill>
                <a:schemeClr val="lt2"/>
              </a:solidFill>
              <a:latin typeface="DM Sans"/>
              <a:ea typeface="DM Sans"/>
              <a:cs typeface="DM Sans"/>
              <a:sym typeface="DM Sans"/>
            </a:endParaRPr>
          </a:p>
          <a:p>
            <a:pPr marL="0" lvl="0" indent="0" algn="l" rtl="0">
              <a:spcBef>
                <a:spcPts val="0"/>
              </a:spcBef>
              <a:spcAft>
                <a:spcPts val="0"/>
              </a:spcAft>
              <a:buNone/>
            </a:pPr>
            <a:endParaRPr sz="100" b="1">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6"/>
          <p:cNvSpPr txBox="1"/>
          <p:nvPr/>
        </p:nvSpPr>
        <p:spPr>
          <a:xfrm>
            <a:off x="457725" y="682575"/>
            <a:ext cx="5041200" cy="738900"/>
          </a:xfrm>
          <a:prstGeom prst="rect">
            <a:avLst/>
          </a:prstGeom>
          <a:noFill/>
          <a:ln>
            <a:noFill/>
          </a:ln>
        </p:spPr>
        <p:txBody>
          <a:bodyPr spcFirstLastPara="1" wrap="square" lIns="91425" tIns="91425" rIns="91425" bIns="91425" anchor="t" anchorCtr="0">
            <a:spAutoFit/>
          </a:bodyPr>
          <a:lstStyle/>
          <a:p>
            <a:pPr marL="457200" marR="0" lvl="0" indent="-482600" algn="l" rtl="0">
              <a:lnSpc>
                <a:spcPct val="90000"/>
              </a:lnSpc>
              <a:spcBef>
                <a:spcPts val="0"/>
              </a:spcBef>
              <a:spcAft>
                <a:spcPts val="0"/>
              </a:spcAft>
              <a:buClr>
                <a:schemeClr val="dk1"/>
              </a:buClr>
              <a:buSzPts val="4000"/>
              <a:buFont typeface="DM Sans"/>
              <a:buAutoNum type="arabicPeriod"/>
            </a:pPr>
            <a:r>
              <a:rPr lang="es" sz="4000" b="1">
                <a:solidFill>
                  <a:schemeClr val="dk1"/>
                </a:solidFill>
                <a:latin typeface="DM Sans"/>
                <a:ea typeface="DM Sans"/>
                <a:cs typeface="DM Sans"/>
                <a:sym typeface="DM Sans"/>
              </a:rPr>
              <a:t>Instalar multer</a:t>
            </a:r>
            <a:endParaRPr sz="4000" b="1" i="0" u="none" strike="noStrike" cap="none">
              <a:solidFill>
                <a:schemeClr val="dk1"/>
              </a:solidFill>
              <a:latin typeface="DM Sans"/>
              <a:ea typeface="DM Sans"/>
              <a:cs typeface="DM Sans"/>
              <a:sym typeface="DM Sans"/>
            </a:endParaRPr>
          </a:p>
        </p:txBody>
      </p:sp>
      <p:sp>
        <p:nvSpPr>
          <p:cNvPr id="404" name="Google Shape;404;p106"/>
          <p:cNvSpPr txBox="1"/>
          <p:nvPr/>
        </p:nvSpPr>
        <p:spPr>
          <a:xfrm>
            <a:off x="457725" y="1703725"/>
            <a:ext cx="4730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MULTER es una dependencia de terceros, de manera que, al igual que express, necesitaremos instalarlo dentro de nuestro package.json con el comando: </a:t>
            </a:r>
            <a:endParaRPr sz="1350">
              <a:latin typeface="DM Sans"/>
              <a:ea typeface="DM Sans"/>
              <a:cs typeface="DM Sans"/>
              <a:sym typeface="DM Sans"/>
            </a:endParaRPr>
          </a:p>
        </p:txBody>
      </p:sp>
      <p:pic>
        <p:nvPicPr>
          <p:cNvPr id="405" name="Google Shape;405;p106"/>
          <p:cNvPicPr preferRelativeResize="0"/>
          <p:nvPr/>
        </p:nvPicPr>
        <p:blipFill rotWithShape="1">
          <a:blip r:embed="rId3">
            <a:alphaModFix/>
          </a:blip>
          <a:srcRect r="8759"/>
          <a:stretch/>
        </p:blipFill>
        <p:spPr>
          <a:xfrm>
            <a:off x="1115875" y="2636275"/>
            <a:ext cx="3015750" cy="419100"/>
          </a:xfrm>
          <a:prstGeom prst="rect">
            <a:avLst/>
          </a:prstGeom>
          <a:noFill/>
          <a:ln>
            <a:noFill/>
          </a:ln>
        </p:spPr>
      </p:pic>
      <p:pic>
        <p:nvPicPr>
          <p:cNvPr id="406" name="Google Shape;406;p106"/>
          <p:cNvPicPr preferRelativeResize="0"/>
          <p:nvPr/>
        </p:nvPicPr>
        <p:blipFill rotWithShape="1">
          <a:blip r:embed="rId4">
            <a:alphaModFix/>
          </a:blip>
          <a:srcRect r="43646"/>
          <a:stretch/>
        </p:blipFill>
        <p:spPr>
          <a:xfrm>
            <a:off x="5572050" y="1595013"/>
            <a:ext cx="3357300" cy="2279775"/>
          </a:xfrm>
          <a:prstGeom prst="rect">
            <a:avLst/>
          </a:prstGeom>
          <a:noFill/>
          <a:ln>
            <a:noFill/>
          </a:ln>
        </p:spPr>
      </p:pic>
      <p:sp>
        <p:nvSpPr>
          <p:cNvPr id="407" name="Google Shape;407;p106"/>
          <p:cNvSpPr txBox="1"/>
          <p:nvPr/>
        </p:nvSpPr>
        <p:spPr>
          <a:xfrm>
            <a:off x="457725" y="3179725"/>
            <a:ext cx="48858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Debemos corroborar que se encuentre dentro de las dependencias al mismo nivel que tenemos express instalado. </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07"/>
          <p:cNvSpPr txBox="1"/>
          <p:nvPr/>
        </p:nvSpPr>
        <p:spPr>
          <a:xfrm>
            <a:off x="580850" y="826125"/>
            <a:ext cx="8055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2. </a:t>
            </a:r>
            <a:r>
              <a:rPr lang="es" sz="3500" b="1">
                <a:solidFill>
                  <a:schemeClr val="dk1"/>
                </a:solidFill>
                <a:latin typeface="DM Sans"/>
                <a:ea typeface="DM Sans"/>
                <a:cs typeface="DM Sans"/>
                <a:sym typeface="DM Sans"/>
              </a:rPr>
              <a:t>Configurar multer en el proyecto actual  </a:t>
            </a:r>
            <a:endParaRPr sz="3500" b="1" i="0" u="none" strike="noStrike" cap="none">
              <a:solidFill>
                <a:schemeClr val="dk1"/>
              </a:solidFill>
              <a:latin typeface="DM Sans"/>
              <a:ea typeface="DM Sans"/>
              <a:cs typeface="DM Sans"/>
              <a:sym typeface="DM Sans"/>
            </a:endParaRPr>
          </a:p>
        </p:txBody>
      </p:sp>
      <p:sp>
        <p:nvSpPr>
          <p:cNvPr id="413" name="Google Shape;413;p107"/>
          <p:cNvSpPr txBox="1"/>
          <p:nvPr/>
        </p:nvSpPr>
        <p:spPr>
          <a:xfrm>
            <a:off x="580850" y="2237900"/>
            <a:ext cx="74778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MULTER instalado, podemos importarlo en nuestro proyecto y configurarlo donde lo necesitemos (puede ser directamente en app, o bien se recomienda hacerlo en un archivo al mismo nivel de app llamado “utils”)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Contar con un uploader externo a app.js, brindará más dinamismo al momento de utilizarlo, ya que podemos colocarlo en el router que necesitemos y no necesariamente instanciarlo a nivel general</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08"/>
          <p:cNvPicPr preferRelativeResize="0"/>
          <p:nvPr/>
        </p:nvPicPr>
        <p:blipFill>
          <a:blip r:embed="rId3">
            <a:alphaModFix/>
          </a:blip>
          <a:stretch>
            <a:fillRect/>
          </a:stretch>
        </p:blipFill>
        <p:spPr>
          <a:xfrm>
            <a:off x="1295312" y="1517450"/>
            <a:ext cx="6553376" cy="3216675"/>
          </a:xfrm>
          <a:prstGeom prst="rect">
            <a:avLst/>
          </a:prstGeom>
          <a:noFill/>
          <a:ln>
            <a:noFill/>
          </a:ln>
        </p:spPr>
      </p:pic>
      <p:sp>
        <p:nvSpPr>
          <p:cNvPr id="419" name="Google Shape;419;p108"/>
          <p:cNvSpPr txBox="1"/>
          <p:nvPr/>
        </p:nvSpPr>
        <p:spPr>
          <a:xfrm>
            <a:off x="669050" y="137450"/>
            <a:ext cx="79737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500" b="1">
                <a:solidFill>
                  <a:schemeClr val="lt1"/>
                </a:solidFill>
                <a:latin typeface="DM Sans"/>
                <a:ea typeface="DM Sans"/>
                <a:cs typeface="DM Sans"/>
                <a:sym typeface="DM Sans"/>
              </a:rPr>
              <a:t>Ejemplo: configurando multer para poder utilizar un “uploader”</a:t>
            </a:r>
            <a:endParaRPr sz="3500" b="1">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2347</Words>
  <Application>Microsoft Office PowerPoint</Application>
  <PresentationFormat>Presentación en pantalla (16:9)</PresentationFormat>
  <Paragraphs>186</Paragraphs>
  <Slides>36</Slides>
  <Notes>36</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36</vt:i4>
      </vt:variant>
    </vt:vector>
  </HeadingPairs>
  <TitlesOfParts>
    <vt:vector size="45" baseType="lpstr">
      <vt:lpstr>Anton</vt:lpstr>
      <vt:lpstr>Helvetica Neue Light</vt:lpstr>
      <vt:lpstr>Arial</vt:lpstr>
      <vt:lpstr>Helvetica Neue</vt:lpstr>
      <vt:lpstr>DM Sans</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mariano macias</cp:lastModifiedBy>
  <cp:revision>2</cp:revision>
  <dcterms:modified xsi:type="dcterms:W3CDTF">2025-04-29T22:01:38Z</dcterms:modified>
</cp:coreProperties>
</file>